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7" d="100"/>
          <a:sy n="77" d="100"/>
        </p:scale>
        <p:origin x="-322" y="-91"/>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F5D674-6002-4ACD-99E9-4FCC2113BB05}"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4EB080-D171-49F9-AD2F-37C0AF18CBB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F5D674-6002-4ACD-99E9-4FCC2113BB05}"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4EB080-D171-49F9-AD2F-37C0AF18CB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F5D674-6002-4ACD-99E9-4FCC2113BB05}"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4EB080-D171-49F9-AD2F-37C0AF18CB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F5D674-6002-4ACD-99E9-4FCC2113BB05}"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4EB080-D171-49F9-AD2F-37C0AF18CB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F5D674-6002-4ACD-99E9-4FCC2113BB05}"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4EB080-D171-49F9-AD2F-37C0AF18CBB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F5D674-6002-4ACD-99E9-4FCC2113BB05}"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4EB080-D171-49F9-AD2F-37C0AF18CB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F5D674-6002-4ACD-99E9-4FCC2113BB05}" type="datetimeFigureOut">
              <a:rPr lang="en-US" smtClean="0"/>
              <a:pPr/>
              <a:t>3/5/2020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4EB080-D171-49F9-AD2F-37C0AF18CB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F5D674-6002-4ACD-99E9-4FCC2113BB05}" type="datetimeFigureOut">
              <a:rPr lang="en-US" smtClean="0"/>
              <a:pPr/>
              <a:t>3/5/2020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4EB080-D171-49F9-AD2F-37C0AF18CB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F5D674-6002-4ACD-99E9-4FCC2113BB05}" type="datetimeFigureOut">
              <a:rPr lang="en-US" smtClean="0"/>
              <a:pPr/>
              <a:t>3/5/2020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4EB080-D171-49F9-AD2F-37C0AF18CB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F5D674-6002-4ACD-99E9-4FCC2113BB05}"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4EB080-D171-49F9-AD2F-37C0AF18CB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F5D674-6002-4ACD-99E9-4FCC2113BB05}"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4EB080-D171-49F9-AD2F-37C0AF18CBB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F5D674-6002-4ACD-99E9-4FCC2113BB05}" type="datetimeFigureOut">
              <a:rPr lang="en-US" smtClean="0"/>
              <a:pPr/>
              <a:t>3/5/2020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4EB080-D171-49F9-AD2F-37C0AF18CB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ritualabuse.us/smart-conference/2019-conference/possible-hate-groups-how-do-they-effect-survivors-and-their-resource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neilbrick.com/articles/douglas-misicko-alias-douglas-mesner/" TargetMode="External"/><Relationship Id="rId2" Type="http://schemas.openxmlformats.org/officeDocument/2006/relationships/hyperlink" Target="https://youtu.be/btQaGxTp_m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psychcentral.com/blog/trumps-nicknames-and-the-psychology-of-bullying/" TargetMode="External"/><Relationship Id="rId2" Type="http://schemas.openxmlformats.org/officeDocument/2006/relationships/hyperlink" Target="https://twitter.com/auschwitzxhibit/status/1229561176968908801" TargetMode="External"/><Relationship Id="rId1" Type="http://schemas.openxmlformats.org/officeDocument/2006/relationships/slideLayout" Target="../slideLayouts/slideLayout2.xml"/><Relationship Id="rId4" Type="http://schemas.openxmlformats.org/officeDocument/2006/relationships/hyperlink" Target="https://ritualabuse.us/ritualabuse/harassment-by-false-memory-proponents/"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ritualabuse.us/smart-conference/2019-conference/possible-hate-groups-how-do-they-effect-survivors-and-their-resource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ncyclopedia.ushmm.org/content/en/article/protocols-of-the-elders-of-zio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nytimes.com/2016/11/21/us/alt-right-salutes-donald-trump.html" TargetMode="External"/><Relationship Id="rId2" Type="http://schemas.openxmlformats.org/officeDocument/2006/relationships/hyperlink" Target="https://theintercept.com/2016/12/07/america-belongs-white-men-alt-right-founder-says/" TargetMode="External"/><Relationship Id="rId1" Type="http://schemas.openxmlformats.org/officeDocument/2006/relationships/slideLayout" Target="../slideLayouts/slideLayout2.xml"/><Relationship Id="rId5" Type="http://schemas.openxmlformats.org/officeDocument/2006/relationships/hyperlink" Target="https://ritualabuse.us/mindcontrol/trump-and-fascism/" TargetMode="External"/><Relationship Id="rId4" Type="http://schemas.openxmlformats.org/officeDocument/2006/relationships/hyperlink" Target="http://www.chicagotribune.com/news/opinion/commentary/ct-trump-fascism-nazis-hitler-0170816-story.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childabusedata.blogspot.com/2019/07/might-is-right-lucien-greaves-satanic.html" TargetMode="External"/><Relationship Id="rId2" Type="http://schemas.openxmlformats.org/officeDocument/2006/relationships/hyperlink" Target="https://www.vice.com/en_us/article/4w7adn/unmasking-lucien-greaves-aka-doug-mesner-leader-of-the-satanic-templ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videosprout.com/video?id=98aafea9-df67-416d-998d-46348a626005&amp;fbclid=IwAR3uIHF8pl3sgLGCSsdJKyE9QJK3JpfH4j2H8DLhd1yYHuc_pPLFdPHIMtE" TargetMode="External"/><Relationship Id="rId2" Type="http://schemas.openxmlformats.org/officeDocument/2006/relationships/hyperlink" Target="https://danielkbuntovnik.wordpress.com/" TargetMode="External"/><Relationship Id="rId1" Type="http://schemas.openxmlformats.org/officeDocument/2006/relationships/slideLayout" Target="../slideLayouts/slideLayout2.xml"/><Relationship Id="rId4" Type="http://schemas.openxmlformats.org/officeDocument/2006/relationships/hyperlink" Target="https://ritualabuse.us/smart-conference/2019-conference/possible-hate-groups-how-do-they-effect-survivors-and-their-resources/"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www.ushmm.org/learn/holocaust/path-to-nazi-genocide/chapter-3/from-citizens-to-outcasts-1933-1938"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nbcnews.com/news/us-news/neo-nazi-website-founder-owes-14-million-woman-he-urged-n104067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ritualabuse.us/" TargetMode="External"/><Relationship Id="rId2" Type="http://schemas.openxmlformats.org/officeDocument/2006/relationships/hyperlink" Target="http://neilbrick.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change.org/p/protect-child-abuse-survivors-petition-to-stop-attacks-against-child-abuse-and-ritual-abuse-survivors-and-neil-brick" TargetMode="External"/><Relationship Id="rId2" Type="http://schemas.openxmlformats.org/officeDocument/2006/relationships/hyperlink" Target="https://ritualabuse.us/ritualabuse/grey-faction-satanic-temple-and-lucien-greaves-fact-shee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ushmm.org/collections/bibliography/nazi-racial-scienc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bbc.com/news/world-us-canada-51213003"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childabusewiki.org/index.php?title=Recovered_Memories" TargetMode="External"/><Relationship Id="rId2" Type="http://schemas.openxmlformats.org/officeDocument/2006/relationships/hyperlink" Target="https://greyfaction.org/" TargetMode="External"/><Relationship Id="rId1" Type="http://schemas.openxmlformats.org/officeDocument/2006/relationships/slideLayout" Target="../slideLayouts/slideLayout2.xml"/><Relationship Id="rId4" Type="http://schemas.openxmlformats.org/officeDocument/2006/relationships/hyperlink" Target="https://www.theravive.com/therapedia/dissociative-amnesia-dsm--5-300.12-(f44.0)"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childabusewiki.org/index.php?title=Dissociative_Identity_Disorder" TargetMode="External"/><Relationship Id="rId2" Type="http://schemas.openxmlformats.org/officeDocument/2006/relationships/hyperlink" Target="https://greyfaction.org/resources/grey-faction-reports/pope-interview/" TargetMode="External"/><Relationship Id="rId1" Type="http://schemas.openxmlformats.org/officeDocument/2006/relationships/slideLayout" Target="../slideLayouts/slideLayout2.xml"/><Relationship Id="rId4" Type="http://schemas.openxmlformats.org/officeDocument/2006/relationships/hyperlink" Target="https://www.nami.org/learn-more/mental-health-conditions/dissociative-disorders"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mailto:smartnews@aol.com" TargetMode="External"/><Relationship Id="rId3" Type="http://schemas.openxmlformats.org/officeDocument/2006/relationships/hyperlink" Target="http://neilbrick.com/" TargetMode="External"/><Relationship Id="rId7" Type="http://schemas.openxmlformats.org/officeDocument/2006/relationships/hyperlink" Target="http://childabusewiki.org/" TargetMode="External"/><Relationship Id="rId2" Type="http://schemas.openxmlformats.org/officeDocument/2006/relationships/hyperlink" Target="https://ritualabuse.us/" TargetMode="External"/><Relationship Id="rId1" Type="http://schemas.openxmlformats.org/officeDocument/2006/relationships/slideLayout" Target="../slideLayouts/slideLayout2.xml"/><Relationship Id="rId6" Type="http://schemas.openxmlformats.org/officeDocument/2006/relationships/hyperlink" Target="https://ritualabuse.us/ritualabuse/grey-faction-satanic-temple-and-lucien-greaves-fact-sheet/" TargetMode="External"/><Relationship Id="rId5" Type="http://schemas.openxmlformats.org/officeDocument/2006/relationships/hyperlink" Target="https://www.change.org/p/protect-child-abuse-survivors-petition-to-stop-attacks-against-child-abuse-and-ritual-abuse-survivors-and-neil-brick" TargetMode="External"/><Relationship Id="rId4" Type="http://schemas.openxmlformats.org/officeDocument/2006/relationships/hyperlink" Target="https://ritualabuse.us/smart-conference/2019-conference/possible-hate-groups-how-do-they-effect-survivors-and-their-resourc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hesatanictemple.com/pages/what-is-the-difference-between-the-satanic-temple-and-the-church-of-satan" TargetMode="External"/><Relationship Id="rId2" Type="http://schemas.openxmlformats.org/officeDocument/2006/relationships/hyperlink" Target="https://alphahistory.com/nazigermany/the-origins-of-nazis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ncyclopedia.ushmm.org/content/en/article/nazi-propagand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enotes.com/homework-help/book-1984-what-was-main-role-ministry-truth-720" TargetMode="External"/><Relationship Id="rId2" Type="http://schemas.openxmlformats.org/officeDocument/2006/relationships/hyperlink" Target="https://www.newsweek.com/fox-news-donald-trumps-ministry-truth-cia-analyst-1378208" TargetMode="External"/><Relationship Id="rId1" Type="http://schemas.openxmlformats.org/officeDocument/2006/relationships/slideLayout" Target="../slideLayouts/slideLayout2.xml"/><Relationship Id="rId4" Type="http://schemas.openxmlformats.org/officeDocument/2006/relationships/hyperlink" Target="https://ritualabuse.us/mindcontrol/trump-and-fascism/"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danielkbuntovnik.wordpress.com/2019/04/20/cultural-gaslighting-or-falsified-history-syndrom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slate.com/news-and-politics/2017/03/how-nazi-propaganda-encouraged-the-masses-to-co-produce-a-false-reality.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newsweek.com/fox-news-donald-trumps-ministry-truth-cia-analyst-137820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2209801"/>
          </a:xfrm>
        </p:spPr>
        <p:txBody>
          <a:bodyPr>
            <a:normAutofit/>
          </a:bodyPr>
          <a:lstStyle/>
          <a:p>
            <a:r>
              <a:rPr lang="en-US" sz="3600" baseline="0" dirty="0" smtClean="0">
                <a:latin typeface="Arial Black" pitchFamily="34" charset="0"/>
              </a:rPr>
              <a:t>Misinformation Campaigns Against Survivors - Neil Brick</a:t>
            </a:r>
            <a:r>
              <a:rPr lang="en-US" baseline="0" dirty="0" smtClean="0"/>
              <a:t/>
            </a:r>
            <a:br>
              <a:rPr lang="en-US" baseline="0" dirty="0" smtClean="0"/>
            </a:br>
            <a:endParaRPr lang="en-US" dirty="0"/>
          </a:p>
        </p:txBody>
      </p:sp>
      <p:sp>
        <p:nvSpPr>
          <p:cNvPr id="3" name="Subtitle 2"/>
          <p:cNvSpPr>
            <a:spLocks noGrp="1"/>
          </p:cNvSpPr>
          <p:nvPr>
            <p:ph type="subTitle" idx="1"/>
          </p:nvPr>
        </p:nvSpPr>
        <p:spPr>
          <a:xfrm>
            <a:off x="1524000" y="2209800"/>
            <a:ext cx="6400800" cy="4114800"/>
          </a:xfrm>
        </p:spPr>
        <p:txBody>
          <a:bodyPr>
            <a:noAutofit/>
          </a:bodyPr>
          <a:lstStyle/>
          <a:p>
            <a:pPr algn="l"/>
            <a:r>
              <a:rPr lang="en-US" sz="1600" b="1" baseline="0" dirty="0" smtClean="0">
                <a:solidFill>
                  <a:schemeClr val="tx1">
                    <a:lumMod val="95000"/>
                    <a:lumOff val="5000"/>
                  </a:schemeClr>
                </a:solidFill>
                <a:latin typeface="Arial Black" pitchFamily="34" charset="0"/>
              </a:rPr>
              <a:t>Child and ritual abuse survivors and their advocates have been attacked by misinformation campaigns the last several years. </a:t>
            </a:r>
          </a:p>
          <a:p>
            <a:pPr algn="l"/>
            <a:endParaRPr lang="en-US" sz="1600" b="1" dirty="0">
              <a:solidFill>
                <a:schemeClr val="tx1">
                  <a:lumMod val="95000"/>
                  <a:lumOff val="5000"/>
                </a:schemeClr>
              </a:solidFill>
              <a:latin typeface="Arial Black" pitchFamily="34" charset="0"/>
            </a:endParaRPr>
          </a:p>
          <a:p>
            <a:pPr algn="l"/>
            <a:r>
              <a:rPr lang="en-US" sz="1600" b="1" baseline="0" dirty="0" smtClean="0">
                <a:solidFill>
                  <a:schemeClr val="tx1">
                    <a:lumMod val="95000"/>
                    <a:lumOff val="5000"/>
                  </a:schemeClr>
                </a:solidFill>
                <a:latin typeface="Arial Black" pitchFamily="34" charset="0"/>
              </a:rPr>
              <a:t>These campaigns use various harassment and propaganda techniques to distort the research and silence the efforts of those who are working to help trauma survivors and rape victims. </a:t>
            </a:r>
          </a:p>
          <a:p>
            <a:pPr algn="l"/>
            <a:endParaRPr lang="en-US" sz="1600" b="1" baseline="0" dirty="0" smtClean="0">
              <a:solidFill>
                <a:schemeClr val="tx1">
                  <a:lumMod val="95000"/>
                  <a:lumOff val="5000"/>
                </a:schemeClr>
              </a:solidFill>
              <a:latin typeface="Arial Black" pitchFamily="34" charset="0"/>
            </a:endParaRPr>
          </a:p>
          <a:p>
            <a:pPr algn="l"/>
            <a:r>
              <a:rPr lang="en-US" sz="1600" b="1" baseline="0" dirty="0" smtClean="0">
                <a:solidFill>
                  <a:schemeClr val="tx1">
                    <a:lumMod val="95000"/>
                    <a:lumOff val="5000"/>
                  </a:schemeClr>
                </a:solidFill>
                <a:latin typeface="Arial Black" pitchFamily="34" charset="0"/>
              </a:rPr>
              <a:t>These techniques will be compared to past and present public campaigns that have distorted information and used unethical tactics to manipulate public opinion. </a:t>
            </a:r>
          </a:p>
          <a:p>
            <a:pPr algn="l"/>
            <a:endParaRPr lang="en-US" sz="1600" b="1" dirty="0">
              <a:solidFill>
                <a:schemeClr val="tx1">
                  <a:lumMod val="95000"/>
                  <a:lumOff val="5000"/>
                </a:schemeClr>
              </a:solidFill>
              <a:latin typeface="Arial Black" pitchFamily="34" charset="0"/>
            </a:endParaRPr>
          </a:p>
          <a:p>
            <a:pPr algn="l"/>
            <a:r>
              <a:rPr lang="en-US" sz="1600" b="1" baseline="0" dirty="0" smtClean="0">
                <a:solidFill>
                  <a:schemeClr val="tx1">
                    <a:lumMod val="95000"/>
                    <a:lumOff val="5000"/>
                  </a:schemeClr>
                </a:solidFill>
                <a:latin typeface="Arial Black" pitchFamily="34" charset="0"/>
              </a:rPr>
              <a:t>Propaganda and suggestion techniques used will be discussed and analyzed.</a:t>
            </a:r>
            <a:endParaRPr lang="en-US" sz="1600" b="1" dirty="0">
              <a:solidFill>
                <a:schemeClr val="tx1">
                  <a:lumMod val="95000"/>
                  <a:lumOff val="5000"/>
                </a:schemeClr>
              </a:solidFill>
              <a:latin typeface="Arial Black"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baseline="0" dirty="0" smtClean="0">
                <a:latin typeface="Arial Black" pitchFamily="34" charset="0"/>
              </a:rPr>
              <a:t>Propaganda and Mind Control</a:t>
            </a:r>
            <a:endParaRPr lang="en-US" dirty="0"/>
          </a:p>
        </p:txBody>
      </p:sp>
      <p:sp>
        <p:nvSpPr>
          <p:cNvPr id="3" name="Content Placeholder 2"/>
          <p:cNvSpPr>
            <a:spLocks noGrp="1"/>
          </p:cNvSpPr>
          <p:nvPr>
            <p:ph idx="1"/>
          </p:nvPr>
        </p:nvSpPr>
        <p:spPr/>
        <p:txBody>
          <a:bodyPr>
            <a:normAutofit fontScale="25000" lnSpcReduction="20000"/>
          </a:bodyPr>
          <a:lstStyle/>
          <a:p>
            <a:endParaRPr lang="en-US" sz="4900" baseline="0" dirty="0" smtClean="0">
              <a:latin typeface="Arial Black" pitchFamily="34" charset="0"/>
            </a:endParaRPr>
          </a:p>
          <a:p>
            <a:r>
              <a:rPr lang="en-US" sz="4900" b="1" baseline="0" dirty="0" smtClean="0">
                <a:latin typeface="Arial Black" pitchFamily="34" charset="0"/>
              </a:rPr>
              <a:t>The Satanic Temple - Grey Faction and Doug </a:t>
            </a:r>
            <a:r>
              <a:rPr lang="en-US" sz="4900" b="1" baseline="0" dirty="0" err="1" smtClean="0">
                <a:latin typeface="Arial Black" pitchFamily="34" charset="0"/>
              </a:rPr>
              <a:t>Mesner</a:t>
            </a:r>
            <a:r>
              <a:rPr lang="en-US" sz="4900" b="1" baseline="0" dirty="0" smtClean="0">
                <a:latin typeface="Arial Black" pitchFamily="34" charset="0"/>
              </a:rPr>
              <a:t>/Lucien Greaves (both aliases)</a:t>
            </a:r>
          </a:p>
          <a:p>
            <a:r>
              <a:rPr lang="en-US" sz="4900" b="1" baseline="0" dirty="0" smtClean="0">
                <a:latin typeface="Arial Black" pitchFamily="34" charset="0"/>
              </a:rPr>
              <a:t>2000 – 2020</a:t>
            </a:r>
          </a:p>
          <a:p>
            <a:endParaRPr lang="en-US" sz="4900" b="1" baseline="0" dirty="0" smtClean="0">
              <a:latin typeface="Arial Black" pitchFamily="34" charset="0"/>
            </a:endParaRPr>
          </a:p>
          <a:p>
            <a:r>
              <a:rPr lang="en-US" sz="4900" b="1" baseline="0" dirty="0" smtClean="0">
                <a:latin typeface="Arial Black" pitchFamily="34" charset="0"/>
              </a:rPr>
              <a:t>Name Calling</a:t>
            </a:r>
          </a:p>
          <a:p>
            <a:r>
              <a:rPr lang="en-US" sz="4900" baseline="0" dirty="0" smtClean="0">
                <a:latin typeface="Arial Black" pitchFamily="34" charset="0"/>
              </a:rPr>
              <a:t>“The organization S.M.A.R.T is run by this little shit named Neil Brick, he’s actually when I first saw him, he’s this staggering little moron with this greasy </a:t>
            </a:r>
            <a:r>
              <a:rPr lang="en-US" sz="4900" baseline="0" dirty="0" err="1" smtClean="0">
                <a:latin typeface="Arial Black" pitchFamily="34" charset="0"/>
              </a:rPr>
              <a:t>combover</a:t>
            </a:r>
            <a:r>
              <a:rPr lang="en-US" sz="4900" baseline="0" dirty="0" smtClean="0">
                <a:latin typeface="Arial Black" pitchFamily="34" charset="0"/>
              </a:rPr>
              <a:t> and thick glasses, and he’s very short and very frail …” The Grey Faction repeatedly uses the term “quacks” to describe trauma practitioners.</a:t>
            </a:r>
          </a:p>
          <a:p>
            <a:r>
              <a:rPr lang="en-US" sz="4900" baseline="0" dirty="0" smtClean="0">
                <a:latin typeface="Arial Black" pitchFamily="34" charset="0"/>
                <a:hlinkClick r:id="rId2"/>
              </a:rPr>
              <a:t>https://ritualabuse.us/smart-conference/2019-conference/possible-hate-groups-how-do-they-effect-survivors-and-their-resources/</a:t>
            </a:r>
            <a:r>
              <a:rPr lang="en-US" sz="4900" baseline="0" dirty="0" smtClean="0">
                <a:latin typeface="Arial Black" pitchFamily="34" charset="0"/>
              </a:rPr>
              <a:t> </a:t>
            </a:r>
          </a:p>
          <a:p>
            <a:endParaRPr lang="en-US" sz="4900" baseline="0" dirty="0" smtClean="0">
              <a:latin typeface="Arial Black" pitchFamily="34" charset="0"/>
            </a:endParaRPr>
          </a:p>
          <a:p>
            <a:r>
              <a:rPr lang="en-US" sz="4900" baseline="0" dirty="0" smtClean="0">
                <a:latin typeface="Arial Black" pitchFamily="34" charset="0"/>
              </a:rPr>
              <a:t>Exaggeration</a:t>
            </a:r>
          </a:p>
          <a:p>
            <a:r>
              <a:rPr lang="en-US" sz="4900" baseline="0" dirty="0" smtClean="0">
                <a:latin typeface="Arial Black" pitchFamily="34" charset="0"/>
              </a:rPr>
              <a:t>“The crude sales booth at the far end of the conference room marketing a more advanced species of tin-foil hat does nothing to allay the suspicion that this is to be a congregation of raving delusional paranoiacs.”</a:t>
            </a:r>
          </a:p>
          <a:p>
            <a:r>
              <a:rPr lang="en-US" sz="4900" baseline="0" dirty="0" smtClean="0">
                <a:latin typeface="Arial Black" pitchFamily="34" charset="0"/>
              </a:rPr>
              <a:t>The use of one event or occurrence to purposefully mischaracterize the work of an organization and movement.  The Grey Faction does this </a:t>
            </a:r>
            <a:r>
              <a:rPr lang="en-US" sz="4900" baseline="0" dirty="0" smtClean="0">
                <a:latin typeface="Arial Black" pitchFamily="34" charset="0"/>
              </a:rPr>
              <a:t>frequently</a:t>
            </a:r>
            <a:r>
              <a:rPr lang="en-US" sz="4900" baseline="0" dirty="0" smtClean="0">
                <a:latin typeface="Arial Black" pitchFamily="34" charset="0"/>
              </a:rPr>
              <a:t>, looking for licensing complaints against therapists and taking quotes out of context to mischaracterize and malign </a:t>
            </a:r>
            <a:r>
              <a:rPr lang="en-US" sz="4900" baseline="0" dirty="0" smtClean="0">
                <a:latin typeface="Arial Black" pitchFamily="34" charset="0"/>
              </a:rPr>
              <a:t>trauma </a:t>
            </a:r>
            <a:r>
              <a:rPr lang="en-US" sz="4900" baseline="0" dirty="0" smtClean="0">
                <a:latin typeface="Arial Black" pitchFamily="34" charset="0"/>
              </a:rPr>
              <a:t>professionals.  </a:t>
            </a:r>
          </a:p>
          <a:p>
            <a:endParaRPr lang="en-US" sz="4900" baseline="0" dirty="0" smtClean="0">
              <a:latin typeface="Arial Black" pitchFamily="34" charset="0"/>
            </a:endParaRPr>
          </a:p>
          <a:p>
            <a:r>
              <a:rPr lang="en-US" sz="4900" baseline="0" dirty="0" smtClean="0">
                <a:latin typeface="Arial Black" pitchFamily="34" charset="0"/>
              </a:rPr>
              <a:t>Repetition</a:t>
            </a:r>
          </a:p>
          <a:p>
            <a:r>
              <a:rPr lang="en-US" sz="4900" baseline="0" dirty="0" smtClean="0">
                <a:latin typeface="Arial Black" pitchFamily="34" charset="0"/>
              </a:rPr>
              <a:t>The Grey Faction repeats the same propaganda as prior pro-false memory organizations, calling survivors “crazy” “delusional” and “conspiracy theorists.” Use of term</a:t>
            </a:r>
            <a:r>
              <a:rPr lang="en-US" sz="4900" dirty="0" smtClean="0">
                <a:latin typeface="Arial Black" pitchFamily="34" charset="0"/>
              </a:rPr>
              <a:t> </a:t>
            </a:r>
            <a:r>
              <a:rPr lang="en-US" sz="4900" baseline="0" dirty="0" smtClean="0">
                <a:latin typeface="Arial Black" pitchFamily="34" charset="0"/>
              </a:rPr>
              <a:t>“Satanic Panic” </a:t>
            </a:r>
            <a:r>
              <a:rPr lang="en-US" sz="4900" baseline="0" dirty="0" smtClean="0">
                <a:latin typeface="Arial Black" pitchFamily="34" charset="0"/>
                <a:hlinkClick r:id="rId2"/>
              </a:rPr>
              <a:t>https://ritualabuse.us/smart-conference/2019-conference/possible-hate-groups-how-do-they-effect-survivors-and-their-resources/</a:t>
            </a:r>
            <a:r>
              <a:rPr lang="en-US" sz="4900" baseline="0" dirty="0" smtClean="0">
                <a:latin typeface="Arial Black" pitchFamily="34" charset="0"/>
              </a:rPr>
              <a:t>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baseline="0" dirty="0" smtClean="0">
                <a:latin typeface="Arial Black" pitchFamily="34" charset="0"/>
              </a:rPr>
              <a:t>Propaganda and Mind Control</a:t>
            </a:r>
            <a:endParaRPr lang="en-US" dirty="0"/>
          </a:p>
        </p:txBody>
      </p:sp>
      <p:sp>
        <p:nvSpPr>
          <p:cNvPr id="3" name="Content Placeholder 2"/>
          <p:cNvSpPr>
            <a:spLocks noGrp="1"/>
          </p:cNvSpPr>
          <p:nvPr>
            <p:ph idx="1"/>
          </p:nvPr>
        </p:nvSpPr>
        <p:spPr/>
        <p:txBody>
          <a:bodyPr>
            <a:normAutofit fontScale="32500" lnSpcReduction="20000"/>
          </a:bodyPr>
          <a:lstStyle/>
          <a:p>
            <a:endParaRPr lang="en-US" baseline="0" dirty="0" smtClean="0">
              <a:latin typeface="Arial Black" pitchFamily="34" charset="0"/>
            </a:endParaRPr>
          </a:p>
          <a:p>
            <a:r>
              <a:rPr lang="en-US" sz="3700" baseline="0" dirty="0" smtClean="0">
                <a:latin typeface="Arial Black" pitchFamily="34" charset="0"/>
              </a:rPr>
              <a:t>Enemies </a:t>
            </a:r>
          </a:p>
          <a:p>
            <a:r>
              <a:rPr lang="en-US" sz="3700" baseline="0" dirty="0" smtClean="0">
                <a:latin typeface="Arial Black" pitchFamily="34" charset="0"/>
              </a:rPr>
              <a:t>Ritual abuse survivors and their helpers</a:t>
            </a:r>
          </a:p>
          <a:p>
            <a:endParaRPr lang="en-US" sz="3700" baseline="0" dirty="0" smtClean="0">
              <a:latin typeface="Arial Black" pitchFamily="34" charset="0"/>
            </a:endParaRPr>
          </a:p>
          <a:p>
            <a:endParaRPr lang="en-US" sz="3700" baseline="0" dirty="0" smtClean="0">
              <a:latin typeface="Arial Black" pitchFamily="34" charset="0"/>
            </a:endParaRPr>
          </a:p>
          <a:p>
            <a:r>
              <a:rPr lang="en-US" sz="3700" b="1" baseline="0" dirty="0" smtClean="0">
                <a:latin typeface="Arial Black" pitchFamily="34" charset="0"/>
              </a:rPr>
              <a:t>Propaganda Film</a:t>
            </a:r>
          </a:p>
          <a:p>
            <a:r>
              <a:rPr lang="en-US" sz="3700" baseline="0" dirty="0" smtClean="0">
                <a:latin typeface="Arial Black" pitchFamily="34" charset="0"/>
              </a:rPr>
              <a:t>“Mental Health Counselor Paranoid Presentation”</a:t>
            </a:r>
          </a:p>
          <a:p>
            <a:r>
              <a:rPr lang="en-US" sz="3700" baseline="0" dirty="0" smtClean="0">
                <a:latin typeface="Arial Black" pitchFamily="34" charset="0"/>
                <a:hlinkClick r:id="rId2"/>
              </a:rPr>
              <a:t>https://youtu.be/btQaGxTp_m8</a:t>
            </a:r>
            <a:endParaRPr lang="en-US" sz="3700" baseline="0" dirty="0" smtClean="0">
              <a:latin typeface="Arial Black" pitchFamily="34" charset="0"/>
            </a:endParaRPr>
          </a:p>
          <a:p>
            <a:endParaRPr lang="en-US" sz="3700" baseline="0" dirty="0" smtClean="0">
              <a:latin typeface="Arial Black" pitchFamily="34" charset="0"/>
            </a:endParaRPr>
          </a:p>
          <a:p>
            <a:r>
              <a:rPr lang="en-US" sz="3700" baseline="0" dirty="0" smtClean="0">
                <a:latin typeface="Arial Black" pitchFamily="34" charset="0"/>
              </a:rPr>
              <a:t>This video was taken and published without my permission at a Survivorship conference. </a:t>
            </a:r>
          </a:p>
          <a:p>
            <a:r>
              <a:rPr lang="en-US" sz="3700" baseline="0" dirty="0" smtClean="0">
                <a:latin typeface="Arial Black" pitchFamily="34" charset="0"/>
              </a:rPr>
              <a:t>This video has scary music played in the background and mislabels my statements asking people not to use cult hand signals during the conference as “paranoid.”</a:t>
            </a:r>
          </a:p>
          <a:p>
            <a:r>
              <a:rPr lang="en-US" sz="3700" baseline="0" dirty="0" smtClean="0">
                <a:latin typeface="Arial Black" pitchFamily="34" charset="0"/>
              </a:rPr>
              <a:t>This video purposefully mischaracterizes my work, including their attacks on my professional license, all of which failed. </a:t>
            </a:r>
          </a:p>
          <a:p>
            <a:endParaRPr lang="en-US" sz="3700" baseline="0" dirty="0" smtClean="0">
              <a:latin typeface="Arial Black" pitchFamily="34" charset="0"/>
            </a:endParaRPr>
          </a:p>
          <a:p>
            <a:r>
              <a:rPr lang="en-US" sz="3700" baseline="0" dirty="0" smtClean="0">
                <a:latin typeface="Arial Black" pitchFamily="34" charset="0"/>
              </a:rPr>
              <a:t>False Analogy</a:t>
            </a:r>
          </a:p>
          <a:p>
            <a:r>
              <a:rPr lang="en-US" sz="3700" baseline="0" dirty="0" smtClean="0">
                <a:latin typeface="Arial Black" pitchFamily="34" charset="0"/>
              </a:rPr>
              <a:t>“In the technique of false analogy, two things are compared that may or may not really be similar are presented as being similar.  In most false analogies, there isn’t enough evidence available to support the comparison.</a:t>
            </a:r>
          </a:p>
          <a:p>
            <a:r>
              <a:rPr lang="en-US" sz="3700" baseline="0" dirty="0" err="1" smtClean="0">
                <a:latin typeface="Arial Black" pitchFamily="34" charset="0"/>
              </a:rPr>
              <a:t>Mesner</a:t>
            </a:r>
            <a:r>
              <a:rPr lang="en-US" sz="3700" baseline="0" dirty="0" smtClean="0">
                <a:latin typeface="Arial Black" pitchFamily="34" charset="0"/>
              </a:rPr>
              <a:t> compares ritual abuse survivors to alien abductees. In this false comparison, he lists what he considers certain parallels between the two. Yet, this does not prove that either are the same.  One can take any item or concept and then list hundreds of qualities and then take another item and do the same thing.  Then one could make a short list of the similar qualities on these lists.  This does not make either item similar, nor does it prove that ritual abuse memories are not real.”</a:t>
            </a:r>
          </a:p>
          <a:p>
            <a:r>
              <a:rPr lang="en-US" sz="3700" baseline="0" dirty="0" smtClean="0">
                <a:latin typeface="Arial Black" pitchFamily="34" charset="0"/>
                <a:hlinkClick r:id="rId3"/>
              </a:rPr>
              <a:t>http://neilbrick.com/articles/douglas-misicko-alias-douglas-mesner/</a:t>
            </a:r>
            <a:r>
              <a:rPr lang="en-US" sz="3700" baseline="0" dirty="0" smtClean="0">
                <a:latin typeface="Arial Black" pitchFamily="34" charset="0"/>
              </a:rPr>
              <a:t>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Bullying</a:t>
            </a:r>
            <a:endParaRPr lang="en-US" dirty="0">
              <a:latin typeface="Arial Black" pitchFamily="34" charset="0"/>
            </a:endParaRPr>
          </a:p>
        </p:txBody>
      </p:sp>
      <p:sp>
        <p:nvSpPr>
          <p:cNvPr id="3" name="Content Placeholder 2"/>
          <p:cNvSpPr>
            <a:spLocks noGrp="1"/>
          </p:cNvSpPr>
          <p:nvPr>
            <p:ph idx="1"/>
          </p:nvPr>
        </p:nvSpPr>
        <p:spPr/>
        <p:txBody>
          <a:bodyPr>
            <a:normAutofit fontScale="25000" lnSpcReduction="20000"/>
          </a:bodyPr>
          <a:lstStyle/>
          <a:p>
            <a:r>
              <a:rPr lang="en-US" sz="4900" b="1" baseline="0" dirty="0" smtClean="0">
                <a:latin typeface="Arial Black" pitchFamily="34" charset="0"/>
              </a:rPr>
              <a:t>Nazism - The Third Reich 1920 - 1945: </a:t>
            </a:r>
          </a:p>
          <a:p>
            <a:endParaRPr lang="en-US" sz="4900" b="1" baseline="0" dirty="0" smtClean="0">
              <a:latin typeface="Arial Black" pitchFamily="34" charset="0"/>
            </a:endParaRPr>
          </a:p>
          <a:p>
            <a:r>
              <a:rPr lang="en-US" sz="4900" baseline="0" dirty="0" smtClean="0">
                <a:latin typeface="Arial Black" pitchFamily="34" charset="0"/>
              </a:rPr>
              <a:t>Auschwitz Exhibition @</a:t>
            </a:r>
            <a:r>
              <a:rPr lang="en-US" sz="4900" baseline="0" dirty="0" err="1" smtClean="0">
                <a:latin typeface="Arial Black" pitchFamily="34" charset="0"/>
              </a:rPr>
              <a:t>auschwitzxhibit</a:t>
            </a:r>
            <a:endParaRPr lang="en-US" sz="4900" baseline="0" dirty="0" smtClean="0">
              <a:latin typeface="Arial Black" pitchFamily="34" charset="0"/>
            </a:endParaRPr>
          </a:p>
          <a:p>
            <a:r>
              <a:rPr lang="en-US" sz="4900" baseline="0" dirty="0" smtClean="0">
                <a:latin typeface="Arial Black" pitchFamily="34" charset="0"/>
              </a:rPr>
              <a:t>Before their killing Nazis tried to dehumanize Jewish men and women in multiple ways. In these pictures, SS men forcing a Jew to bathe in a large basin in the street and German soldiers and local people watch a local man spray Jews with water before their murder at </a:t>
            </a:r>
            <a:r>
              <a:rPr lang="en-US" sz="4900" baseline="0" dirty="0" err="1" smtClean="0">
                <a:latin typeface="Arial Black" pitchFamily="34" charset="0"/>
              </a:rPr>
              <a:t>Kovno</a:t>
            </a:r>
            <a:r>
              <a:rPr lang="en-US" sz="4900" baseline="0" dirty="0" smtClean="0">
                <a:latin typeface="Arial Black" pitchFamily="34" charset="0"/>
              </a:rPr>
              <a:t> (1941) </a:t>
            </a:r>
            <a:r>
              <a:rPr lang="en-US" sz="4900" baseline="0" dirty="0" smtClean="0">
                <a:latin typeface="Arial Black" pitchFamily="34" charset="0"/>
                <a:hlinkClick r:id="rId2"/>
              </a:rPr>
              <a:t>https://twitter.com/auschwitzxhibit/status/1229561176968908801</a:t>
            </a:r>
            <a:endParaRPr lang="en-US" sz="4900" baseline="0" dirty="0" smtClean="0">
              <a:latin typeface="Arial Black" pitchFamily="34" charset="0"/>
            </a:endParaRPr>
          </a:p>
          <a:p>
            <a:endParaRPr lang="en-US" sz="4900" b="1" baseline="0" dirty="0" smtClean="0">
              <a:latin typeface="Arial Black" pitchFamily="34" charset="0"/>
            </a:endParaRPr>
          </a:p>
          <a:p>
            <a:endParaRPr lang="en-US" sz="4900" b="1" baseline="0" dirty="0" smtClean="0">
              <a:latin typeface="Arial Black" pitchFamily="34" charset="0"/>
            </a:endParaRPr>
          </a:p>
          <a:p>
            <a:r>
              <a:rPr lang="en-US" sz="4900" b="1" baseline="0" dirty="0" smtClean="0">
                <a:latin typeface="Arial Black" pitchFamily="34" charset="0"/>
              </a:rPr>
              <a:t>Modern American Right Wing Political Movement - 2016 - 2020:</a:t>
            </a:r>
          </a:p>
          <a:p>
            <a:endParaRPr lang="en-US" sz="4900" b="1" baseline="0" dirty="0" smtClean="0">
              <a:latin typeface="Arial Black" pitchFamily="34" charset="0"/>
            </a:endParaRPr>
          </a:p>
          <a:p>
            <a:r>
              <a:rPr lang="en-US" sz="4900" baseline="0" dirty="0" smtClean="0">
                <a:latin typeface="Arial Black" pitchFamily="34" charset="0"/>
              </a:rPr>
              <a:t>Trump’s Nicknames and the Psychology of Bullying By Ronald Pies, M.D. </a:t>
            </a:r>
          </a:p>
          <a:p>
            <a:r>
              <a:rPr lang="en-US" sz="4900" baseline="0" dirty="0" smtClean="0">
                <a:latin typeface="Arial Black" pitchFamily="34" charset="0"/>
              </a:rPr>
              <a:t>“During and after the presidential campaign, Trump bestowed offensive nicknames on several of his opponents. There was, famously, “Crooked Hillary”, but there was also “Little Marco”, “Crazy Bernie” and “</a:t>
            </a:r>
            <a:r>
              <a:rPr lang="en-US" sz="4900" baseline="0" dirty="0" err="1" smtClean="0">
                <a:latin typeface="Arial Black" pitchFamily="34" charset="0"/>
              </a:rPr>
              <a:t>Lyin</a:t>
            </a:r>
            <a:r>
              <a:rPr lang="en-US" sz="4900" baseline="0" dirty="0" smtClean="0">
                <a:latin typeface="Arial Black" pitchFamily="34" charset="0"/>
              </a:rPr>
              <a:t> Ted” for Marco Rubio, Bernie Sanders, and Ted Cruz, respectively. Trump also repeatedly referred to Sen. Elizabeth Warren as “Pocahontas,” a jibe at her assertion of Native American heritage. More recently, Trump has given Sen. Chuck Schumer a series of nicknames, including “Head Clown,” “Fake Tears” and “</a:t>
            </a:r>
            <a:r>
              <a:rPr lang="en-US" sz="4900" baseline="0" dirty="0" err="1" smtClean="0">
                <a:latin typeface="Arial Black" pitchFamily="34" charset="0"/>
              </a:rPr>
              <a:t>Cryin</a:t>
            </a:r>
            <a:r>
              <a:rPr lang="en-US" sz="4900" baseline="0" dirty="0" smtClean="0">
                <a:latin typeface="Arial Black" pitchFamily="34" charset="0"/>
              </a:rPr>
              <a:t>’ Chuck.” </a:t>
            </a:r>
            <a:r>
              <a:rPr lang="en-US" sz="4900" baseline="0" dirty="0" smtClean="0">
                <a:latin typeface="Arial Black" pitchFamily="34" charset="0"/>
                <a:hlinkClick r:id="rId3"/>
              </a:rPr>
              <a:t>https://psychcentral.com/blog/trumps-nicknames-and-the-psychology-of-bullying/</a:t>
            </a:r>
            <a:endParaRPr lang="en-US" sz="4900" baseline="0" dirty="0" smtClean="0">
              <a:latin typeface="Arial Black" pitchFamily="34" charset="0"/>
            </a:endParaRPr>
          </a:p>
          <a:p>
            <a:endParaRPr lang="en-US" sz="4900" baseline="0" dirty="0" smtClean="0">
              <a:latin typeface="Arial Black" pitchFamily="34" charset="0"/>
            </a:endParaRPr>
          </a:p>
          <a:p>
            <a:r>
              <a:rPr lang="en-US" sz="4900" b="1" baseline="0" dirty="0" smtClean="0">
                <a:latin typeface="Arial Black" pitchFamily="34" charset="0"/>
              </a:rPr>
              <a:t>The Satanic Temple - Grey Faction and Doug </a:t>
            </a:r>
            <a:r>
              <a:rPr lang="en-US" sz="4900" b="1" baseline="0" dirty="0" err="1" smtClean="0">
                <a:latin typeface="Arial Black" pitchFamily="34" charset="0"/>
              </a:rPr>
              <a:t>Mesner</a:t>
            </a:r>
            <a:r>
              <a:rPr lang="en-US" sz="4900" b="1" baseline="0" dirty="0" smtClean="0">
                <a:latin typeface="Arial Black" pitchFamily="34" charset="0"/>
              </a:rPr>
              <a:t>/Lucien Greaves (both aliases) - 2000 - 2020</a:t>
            </a:r>
          </a:p>
          <a:p>
            <a:r>
              <a:rPr lang="en-US" sz="4900" baseline="0" dirty="0" err="1" smtClean="0">
                <a:latin typeface="Arial Black" pitchFamily="34" charset="0"/>
              </a:rPr>
              <a:t>Mesner</a:t>
            </a:r>
            <a:r>
              <a:rPr lang="en-US" sz="4900" baseline="0" dirty="0" smtClean="0">
                <a:latin typeface="Arial Black" pitchFamily="34" charset="0"/>
              </a:rPr>
              <a:t>: “The conference is so self-evidently full of bullshit that exposing it may seem no more productive than pulling the false beard from a shopping mall Santa Claus.  But, absurd as the premise of the S.M.A.R.T. conference is, and deranged as the speaker’s tales clearly are…”  </a:t>
            </a:r>
            <a:r>
              <a:rPr lang="en-US" sz="4900" baseline="0" dirty="0" smtClean="0">
                <a:latin typeface="Arial Black" pitchFamily="34" charset="0"/>
                <a:hlinkClick r:id="rId4"/>
              </a:rPr>
              <a:t>https://ritualabuse.us/ritualabuse/harassment-by-false-memory-proponents/</a:t>
            </a:r>
            <a:r>
              <a:rPr lang="en-US" sz="4900" baseline="0" dirty="0" smtClean="0">
                <a:latin typeface="Arial Black" pitchFamily="34" charset="0"/>
              </a:rPr>
              <a:t>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baseline="0" dirty="0" smtClean="0">
                <a:latin typeface="Arial Black" pitchFamily="34" charset="0"/>
              </a:rPr>
              <a:t/>
            </a:r>
            <a:br>
              <a:rPr lang="en-US" sz="4000" b="1" baseline="0" dirty="0" smtClean="0">
                <a:latin typeface="Arial Black" pitchFamily="34" charset="0"/>
              </a:rPr>
            </a:br>
            <a:r>
              <a:rPr lang="en-US" sz="4000" b="1" baseline="0" dirty="0" smtClean="0">
                <a:latin typeface="Arial Black" pitchFamily="34" charset="0"/>
              </a:rPr>
              <a:t>Hate Speech and Hate Groups (including anti-Semitism)</a:t>
            </a:r>
            <a:r>
              <a:rPr lang="en-US" b="1" baseline="0" dirty="0" smtClean="0"/>
              <a:t/>
            </a:r>
            <a:br>
              <a:rPr lang="en-US" b="1" baseline="0" dirty="0" smtClean="0"/>
            </a:br>
            <a:endParaRPr lang="en-US" dirty="0"/>
          </a:p>
        </p:txBody>
      </p:sp>
      <p:sp>
        <p:nvSpPr>
          <p:cNvPr id="3" name="Content Placeholder 2"/>
          <p:cNvSpPr>
            <a:spLocks noGrp="1"/>
          </p:cNvSpPr>
          <p:nvPr>
            <p:ph idx="1"/>
          </p:nvPr>
        </p:nvSpPr>
        <p:spPr/>
        <p:txBody>
          <a:bodyPr>
            <a:normAutofit fontScale="70000" lnSpcReduction="20000"/>
          </a:bodyPr>
          <a:lstStyle/>
          <a:p>
            <a:endParaRPr lang="en-US" baseline="0" dirty="0" smtClean="0"/>
          </a:p>
          <a:p>
            <a:r>
              <a:rPr lang="en-US" baseline="0" dirty="0" smtClean="0">
                <a:latin typeface="Arial Black" pitchFamily="34" charset="0"/>
              </a:rPr>
              <a:t>“A hate group is a social group that advocates and practices hatred, hostility, or violence towards members of a race, ethnicity, nation, religion, gender, gender identity, sexual orientation or any other designated sector of society. According to the United States Federal Bureau of Investigation (FBI), a hate group’s “primary purpose is to promote animosity, hostility, and malice against persons belonging to a race, religion, disability, sexual orientation, or ethnicity/national origin which differs from that of the members of the organization.”</a:t>
            </a:r>
          </a:p>
          <a:p>
            <a:r>
              <a:rPr lang="en-US" baseline="0" dirty="0" smtClean="0">
                <a:latin typeface="Arial Black" pitchFamily="34" charset="0"/>
                <a:hlinkClick r:id="rId2"/>
              </a:rPr>
              <a:t>https://ritualabuse.us/smart-conference/2019-conference/possible-hate-groups-how-do-they-effect-survivors-and-their-resources/</a:t>
            </a:r>
            <a:r>
              <a:rPr lang="en-US" baseline="0" dirty="0" smtClean="0">
                <a:latin typeface="Arial Black" pitchFamily="34" charset="0"/>
              </a:rPr>
              <a:t>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baseline="0" dirty="0" smtClean="0"/>
              <a:t>Hate Speech and Hate Groups (including anti-Semitism)</a:t>
            </a:r>
            <a:endParaRPr lang="en-US" dirty="0"/>
          </a:p>
        </p:txBody>
      </p:sp>
      <p:sp>
        <p:nvSpPr>
          <p:cNvPr id="3" name="Content Placeholder 2"/>
          <p:cNvSpPr>
            <a:spLocks noGrp="1"/>
          </p:cNvSpPr>
          <p:nvPr>
            <p:ph idx="1"/>
          </p:nvPr>
        </p:nvSpPr>
        <p:spPr/>
        <p:txBody>
          <a:bodyPr>
            <a:normAutofit fontScale="25000" lnSpcReduction="20000"/>
          </a:bodyPr>
          <a:lstStyle/>
          <a:p>
            <a:r>
              <a:rPr lang="en-US" sz="4800" b="1" baseline="0" dirty="0" smtClean="0">
                <a:latin typeface="Arial Black" pitchFamily="34" charset="0"/>
              </a:rPr>
              <a:t>Nazism - The Third Reich 1920 - 1945: </a:t>
            </a:r>
          </a:p>
          <a:p>
            <a:endParaRPr lang="en-US" sz="4800" baseline="0" dirty="0" smtClean="0">
              <a:latin typeface="Arial Black" pitchFamily="34" charset="0"/>
            </a:endParaRPr>
          </a:p>
          <a:p>
            <a:r>
              <a:rPr lang="en-US" sz="4800" baseline="0" dirty="0" smtClean="0">
                <a:latin typeface="Arial Black" pitchFamily="34" charset="0"/>
              </a:rPr>
              <a:t>“The Protocols of the Elders of Zion is the most notorious and widely distributed </a:t>
            </a:r>
            <a:r>
              <a:rPr lang="en-US" sz="4800" baseline="0" dirty="0" err="1" smtClean="0">
                <a:latin typeface="Arial Black" pitchFamily="34" charset="0"/>
              </a:rPr>
              <a:t>antisemitic</a:t>
            </a:r>
            <a:r>
              <a:rPr lang="en-US" sz="4800" baseline="0" dirty="0" smtClean="0">
                <a:latin typeface="Arial Black" pitchFamily="34" charset="0"/>
              </a:rPr>
              <a:t> publication of modern times. Its lies about Jews, which have been repeatedly discredited, continue to circulate today, especially on the Internet. The individuals and groups who have used the Protocols are all linked by a common purpose: to spread hatred of Jews.</a:t>
            </a:r>
          </a:p>
          <a:p>
            <a:endParaRPr lang="en-US" sz="4800" baseline="0" dirty="0" smtClean="0">
              <a:latin typeface="Arial Black" pitchFamily="34" charset="0"/>
            </a:endParaRPr>
          </a:p>
          <a:p>
            <a:r>
              <a:rPr lang="en-US" sz="4800" baseline="0" dirty="0" smtClean="0">
                <a:latin typeface="Arial Black" pitchFamily="34" charset="0"/>
              </a:rPr>
              <a:t>The Protocols is entirely a work of fiction, intentionally written to blame Jews for a variety of ills. Those who distribute it claim that it documents a Jewish conspiracy to dominate the world. The conspiracy and its alleged leaders, the so-called Elders of Zion, never existed.”</a:t>
            </a:r>
          </a:p>
          <a:p>
            <a:endParaRPr lang="en-US" sz="4800" baseline="0" dirty="0" smtClean="0">
              <a:latin typeface="Arial Black" pitchFamily="34" charset="0"/>
            </a:endParaRPr>
          </a:p>
          <a:p>
            <a:r>
              <a:rPr lang="en-US" sz="4800" baseline="0" dirty="0" smtClean="0">
                <a:latin typeface="Arial Black" pitchFamily="34" charset="0"/>
              </a:rPr>
              <a:t>“Beginning in 1920, auto magnate Henry Ford's newspaper, The Dearborn Independent, published a series of articles based in part on the Protocols. The International Jew, the book that included this series, was translated into at least 16 languages. Both Adolf Hitler and Joseph Goebbels, later head of the propaganda ministry, praised Ford and The International Jew.”</a:t>
            </a:r>
          </a:p>
          <a:p>
            <a:endParaRPr lang="en-US" sz="4800" baseline="0" dirty="0" smtClean="0">
              <a:latin typeface="Arial Black" pitchFamily="34" charset="0"/>
            </a:endParaRPr>
          </a:p>
          <a:p>
            <a:r>
              <a:rPr lang="en-US" sz="4800" baseline="0" dirty="0" smtClean="0">
                <a:latin typeface="Arial Black" pitchFamily="34" charset="0"/>
              </a:rPr>
              <a:t>“Nazi Party ideologue Alfred Rosenberg introduced Hitler to the Protocols during the early 1920s, as Hitler was developing his worldview. Hitler referred to the Protocols in some of his early political speeches, and, throughout his career, he exploited the myth that "Jewish-Bolshevists" were conspiring to control the world.</a:t>
            </a:r>
          </a:p>
          <a:p>
            <a:endParaRPr lang="en-US" sz="4800" baseline="0" dirty="0" smtClean="0">
              <a:latin typeface="Arial Black" pitchFamily="34" charset="0"/>
            </a:endParaRPr>
          </a:p>
          <a:p>
            <a:r>
              <a:rPr lang="en-US" sz="4800" baseline="0" dirty="0" smtClean="0">
                <a:latin typeface="Arial Black" pitchFamily="34" charset="0"/>
              </a:rPr>
              <a:t>During the 1920s and 1930s, The Protocols of the Elders of Zion played an important part in the Nazis' propaganda arsenal. The Nazi party published at least 23 editions of the Protocols between 1919 and 1939. Following the Nazis' seizure of power in 1933, some schools used the Protocols to indoctrinate students.”  </a:t>
            </a:r>
            <a:r>
              <a:rPr lang="en-US" sz="4800" baseline="0" dirty="0" smtClean="0">
                <a:latin typeface="Arial Black" pitchFamily="34" charset="0"/>
                <a:hlinkClick r:id="rId2"/>
              </a:rPr>
              <a:t>https://encyclopedia.ushmm.org/content/en/article/protocols-of-the-elders-of-zion</a:t>
            </a:r>
            <a:r>
              <a:rPr lang="en-US" sz="4800" baseline="0" dirty="0" smtClean="0">
                <a:latin typeface="Arial Black" pitchFamily="34" charset="0"/>
              </a:rPr>
              <a:t>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baseline="0" dirty="0" smtClean="0"/>
              <a:t>Hate Speech and Hate Groups (including anti-Semitism)</a:t>
            </a:r>
            <a:endParaRPr lang="en-US" dirty="0"/>
          </a:p>
        </p:txBody>
      </p:sp>
      <p:sp>
        <p:nvSpPr>
          <p:cNvPr id="3" name="Content Placeholder 2"/>
          <p:cNvSpPr>
            <a:spLocks noGrp="1"/>
          </p:cNvSpPr>
          <p:nvPr>
            <p:ph idx="1"/>
          </p:nvPr>
        </p:nvSpPr>
        <p:spPr/>
        <p:txBody>
          <a:bodyPr>
            <a:normAutofit fontScale="25000" lnSpcReduction="20000"/>
          </a:bodyPr>
          <a:lstStyle/>
          <a:p>
            <a:r>
              <a:rPr lang="en-US" sz="4400" b="1" baseline="0" dirty="0" smtClean="0">
                <a:latin typeface="Arial Black" pitchFamily="34" charset="0"/>
              </a:rPr>
              <a:t>Modern American Right Wing Political Movement - 2016 - 2020:</a:t>
            </a:r>
          </a:p>
          <a:p>
            <a:endParaRPr lang="en-US" sz="4400" b="1" baseline="0" dirty="0" smtClean="0">
              <a:latin typeface="Arial Black" pitchFamily="34" charset="0"/>
            </a:endParaRPr>
          </a:p>
          <a:p>
            <a:r>
              <a:rPr lang="en-US" sz="4400" baseline="0" dirty="0" smtClean="0">
                <a:latin typeface="Arial Black" pitchFamily="34" charset="0"/>
              </a:rPr>
              <a:t>“We won. America belongs to white men.” – Richard Spencer</a:t>
            </a:r>
          </a:p>
          <a:p>
            <a:r>
              <a:rPr lang="en-US" sz="4400" baseline="0" dirty="0" smtClean="0">
                <a:latin typeface="Arial Black" pitchFamily="34" charset="0"/>
              </a:rPr>
              <a:t>Another clip recorded by Winkler — and a live stream of the entire event posted online by the school’s student newspaper, The Battalion — shows that Spencer went on to praise Donald Trump as “an alt-right hero” for reminding white Americans of what, he said, “makes the white race truly unique and truly wonderful.”</a:t>
            </a:r>
          </a:p>
          <a:p>
            <a:r>
              <a:rPr lang="en-US" sz="4400" baseline="0" dirty="0" smtClean="0">
                <a:latin typeface="Arial Black" pitchFamily="34" charset="0"/>
              </a:rPr>
              <a:t>Richard Spencer praises Donald Trump as an alt-right hero</a:t>
            </a:r>
          </a:p>
          <a:p>
            <a:r>
              <a:rPr lang="en-US" sz="4400" baseline="0" dirty="0" smtClean="0">
                <a:latin typeface="Arial Black" pitchFamily="34" charset="0"/>
                <a:hlinkClick r:id="rId2"/>
              </a:rPr>
              <a:t>https://theintercept.com/2016/12/07/america-belongs-white-men-alt-right-founder-says/</a:t>
            </a:r>
            <a:r>
              <a:rPr lang="en-US" sz="4400" baseline="0" dirty="0" smtClean="0">
                <a:latin typeface="Arial Black" pitchFamily="34" charset="0"/>
              </a:rPr>
              <a:t> </a:t>
            </a:r>
          </a:p>
          <a:p>
            <a:endParaRPr lang="en-US" sz="4400" baseline="0" dirty="0" smtClean="0">
              <a:latin typeface="Arial Black" pitchFamily="34" charset="0"/>
            </a:endParaRPr>
          </a:p>
          <a:p>
            <a:r>
              <a:rPr lang="en-US" sz="4400" baseline="0" dirty="0" smtClean="0">
                <a:latin typeface="Arial Black" pitchFamily="34" charset="0"/>
              </a:rPr>
              <a:t>Alt-Right Exults in Donald Trump’s Election With a Salute: ‘</a:t>
            </a:r>
            <a:r>
              <a:rPr lang="en-US" sz="4400" baseline="0" dirty="0" err="1" smtClean="0">
                <a:latin typeface="Arial Black" pitchFamily="34" charset="0"/>
              </a:rPr>
              <a:t>Heil</a:t>
            </a:r>
            <a:r>
              <a:rPr lang="en-US" sz="4400" baseline="0" dirty="0" smtClean="0">
                <a:latin typeface="Arial Black" pitchFamily="34" charset="0"/>
              </a:rPr>
              <a:t> Victory’</a:t>
            </a:r>
          </a:p>
          <a:p>
            <a:r>
              <a:rPr lang="en-US" sz="4400" baseline="0" dirty="0" smtClean="0">
                <a:latin typeface="Arial Black" pitchFamily="34" charset="0"/>
                <a:hlinkClick r:id="rId3"/>
              </a:rPr>
              <a:t>www.nytimes.com/2016/11/21/us/alt-right-salutes-donald-trump.html</a:t>
            </a:r>
            <a:r>
              <a:rPr lang="en-US" sz="4400" baseline="0" dirty="0" smtClean="0">
                <a:latin typeface="Arial Black" pitchFamily="34" charset="0"/>
              </a:rPr>
              <a:t> </a:t>
            </a:r>
          </a:p>
          <a:p>
            <a:r>
              <a:rPr lang="en-US" sz="4400" baseline="0" dirty="0" smtClean="0">
                <a:latin typeface="Arial Black" pitchFamily="34" charset="0"/>
              </a:rPr>
              <a:t>But now his tone changed as he began to tell the audience of more than 200 people, mostly young men, what they had been waiting to hear. He railed against Jews and, with a smile, quoted Nazi propaganda in the original German. America, he said, belonged to white people, whom he called the “children of the sun,” a race of conquerors and creators who had been marginalized but now, in the era of President-elect Donald J. Trump, were “awakening to their own identity.”</a:t>
            </a:r>
          </a:p>
          <a:p>
            <a:endParaRPr lang="en-US" sz="4400" baseline="0" dirty="0" smtClean="0">
              <a:latin typeface="Arial Black" pitchFamily="34" charset="0"/>
            </a:endParaRPr>
          </a:p>
          <a:p>
            <a:r>
              <a:rPr lang="en-US" sz="4400" baseline="0" dirty="0" smtClean="0">
                <a:latin typeface="Arial Black" pitchFamily="34" charset="0"/>
              </a:rPr>
              <a:t>Fascism spread in 1930s America. It could spread again today.</a:t>
            </a:r>
          </a:p>
          <a:p>
            <a:r>
              <a:rPr lang="en-US" sz="4400" baseline="0" dirty="0" smtClean="0">
                <a:latin typeface="Arial Black" pitchFamily="34" charset="0"/>
              </a:rPr>
              <a:t>“At the time, Jews served the same role for U.S. fascists that immigrants, Muslims and other minorities serve today: a vague but malicious threat they believed to be undermining America’s greatness. Surveys of U.S. public opinion from the 1930s are a startling reminder of just how widespread these attitudes became. As late as July 1942, a Gallup poll showed that 1 in 6 Americans thought Hitler was “doing the right thing” to the Jews. A 1940 poll found that nearly a fifth of Americans saw Jews as a national “menace” — more than any other group, including Germans. Almost a third anticipated “a widespread campaign against the Jews” — a campaign that 12 percent of Americans were willing to support.”</a:t>
            </a:r>
          </a:p>
          <a:p>
            <a:r>
              <a:rPr lang="en-US" sz="4400" baseline="0" dirty="0" smtClean="0">
                <a:latin typeface="Arial Black" pitchFamily="34" charset="0"/>
                <a:hlinkClick r:id="rId4"/>
              </a:rPr>
              <a:t>http://www.chicagotribune.com/news/opinion/commentary/ct-trump-fascism-nazis-hitler-0170816-story.html</a:t>
            </a:r>
            <a:r>
              <a:rPr lang="en-US" sz="4400" baseline="0" dirty="0" smtClean="0">
                <a:latin typeface="Arial Black" pitchFamily="34" charset="0"/>
              </a:rPr>
              <a:t>   </a:t>
            </a:r>
            <a:r>
              <a:rPr lang="en-US" sz="4400" baseline="0" dirty="0" smtClean="0">
                <a:latin typeface="Arial Black" pitchFamily="34" charset="0"/>
                <a:hlinkClick r:id="rId5"/>
              </a:rPr>
              <a:t>https://ritualabuse.us/mindcontrol/trump-and-fascism/</a:t>
            </a:r>
            <a:r>
              <a:rPr lang="en-US" sz="4400" baseline="0" dirty="0" smtClean="0">
                <a:latin typeface="Arial Black" pitchFamily="34" charset="0"/>
              </a:rPr>
              <a:t>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baseline="0" dirty="0" smtClean="0"/>
              <a:t>Hate Speech and Hate Groups (including anti-Semitism)</a:t>
            </a:r>
            <a:endParaRPr lang="en-US" dirty="0"/>
          </a:p>
        </p:txBody>
      </p:sp>
      <p:sp>
        <p:nvSpPr>
          <p:cNvPr id="3" name="Content Placeholder 2"/>
          <p:cNvSpPr>
            <a:spLocks noGrp="1"/>
          </p:cNvSpPr>
          <p:nvPr>
            <p:ph idx="1"/>
          </p:nvPr>
        </p:nvSpPr>
        <p:spPr/>
        <p:txBody>
          <a:bodyPr>
            <a:normAutofit fontScale="25000" lnSpcReduction="20000"/>
          </a:bodyPr>
          <a:lstStyle/>
          <a:p>
            <a:endParaRPr lang="en-US" sz="3600" baseline="0" dirty="0" smtClean="0">
              <a:latin typeface="Arial Black" pitchFamily="34" charset="0"/>
            </a:endParaRPr>
          </a:p>
          <a:p>
            <a:r>
              <a:rPr lang="en-US" sz="3600" b="1" baseline="0" dirty="0" smtClean="0">
                <a:latin typeface="Arial Black" pitchFamily="34" charset="0"/>
              </a:rPr>
              <a:t>The Satanic Temple - Grey Faction and Doug </a:t>
            </a:r>
            <a:r>
              <a:rPr lang="en-US" sz="3600" b="1" baseline="0" dirty="0" err="1" smtClean="0">
                <a:latin typeface="Arial Black" pitchFamily="34" charset="0"/>
              </a:rPr>
              <a:t>Mesner</a:t>
            </a:r>
            <a:r>
              <a:rPr lang="en-US" sz="3600" b="1" baseline="0" dirty="0" smtClean="0">
                <a:latin typeface="Arial Black" pitchFamily="34" charset="0"/>
              </a:rPr>
              <a:t>/Lucien Greaves (both aliases)</a:t>
            </a:r>
          </a:p>
          <a:p>
            <a:r>
              <a:rPr lang="en-US" sz="3600" b="1" baseline="0" dirty="0" smtClean="0">
                <a:latin typeface="Arial Black" pitchFamily="34" charset="0"/>
              </a:rPr>
              <a:t>- 2000 – 2020 </a:t>
            </a:r>
          </a:p>
          <a:p>
            <a:r>
              <a:rPr lang="en-US" sz="3600" baseline="0" dirty="0" smtClean="0">
                <a:latin typeface="Arial Black" pitchFamily="34" charset="0"/>
              </a:rPr>
              <a:t>Examples:  </a:t>
            </a:r>
          </a:p>
          <a:p>
            <a:r>
              <a:rPr lang="en-US" sz="3600" baseline="0" dirty="0" smtClean="0">
                <a:latin typeface="Arial Black" pitchFamily="34" charset="0"/>
              </a:rPr>
              <a:t>Where the Witch-Hunters are: Satanic Panic &amp; Mental Health Malpractice</a:t>
            </a:r>
          </a:p>
          <a:p>
            <a:r>
              <a:rPr lang="en-US" sz="3600" baseline="0" dirty="0" smtClean="0">
                <a:latin typeface="Arial Black" pitchFamily="34" charset="0"/>
              </a:rPr>
              <a:t>By Douglas </a:t>
            </a:r>
            <a:r>
              <a:rPr lang="en-US" sz="3600" baseline="0" dirty="0" err="1" smtClean="0">
                <a:latin typeface="Arial Black" pitchFamily="34" charset="0"/>
              </a:rPr>
              <a:t>Mesner</a:t>
            </a:r>
            <a:r>
              <a:rPr lang="en-US" sz="3600" baseline="0" dirty="0" smtClean="0">
                <a:latin typeface="Arial Black" pitchFamily="34" charset="0"/>
              </a:rPr>
              <a:t> and Sarah Ponto Rivera</a:t>
            </a:r>
          </a:p>
          <a:p>
            <a:r>
              <a:rPr lang="en-US" sz="3600" baseline="0" dirty="0" smtClean="0">
                <a:latin typeface="Arial Black" pitchFamily="34" charset="0"/>
              </a:rPr>
              <a:t>“But where is Randy “</a:t>
            </a:r>
            <a:r>
              <a:rPr lang="en-US" sz="3600" baseline="0" dirty="0" err="1" smtClean="0">
                <a:latin typeface="Arial Black" pitchFamily="34" charset="0"/>
              </a:rPr>
              <a:t>L’il</a:t>
            </a:r>
            <a:r>
              <a:rPr lang="en-US" sz="3600" baseline="0" dirty="0" smtClean="0">
                <a:latin typeface="Arial Black" pitchFamily="34" charset="0"/>
              </a:rPr>
              <a:t> Knob” Noblitt today, now that social conditions aren’t nearly so amenable to the tin-foil hat Torquemada whose doctoral thesis was on The Celestial Concomitants of Human Behavior, more colloquially known as Astrology?”  (“Deeper Dive” Grey Faction Website)</a:t>
            </a:r>
          </a:p>
          <a:p>
            <a:endParaRPr lang="en-US" sz="3600" baseline="0" dirty="0" smtClean="0">
              <a:latin typeface="Arial Black" pitchFamily="34" charset="0"/>
            </a:endParaRPr>
          </a:p>
          <a:p>
            <a:r>
              <a:rPr lang="en-US" sz="3600" baseline="0" dirty="0" smtClean="0">
                <a:latin typeface="Arial Black" pitchFamily="34" charset="0"/>
              </a:rPr>
              <a:t>Report from the S.M.A.R.T. Ritual Abuse/Mind-Control Conference 2009, Part 1</a:t>
            </a:r>
          </a:p>
          <a:p>
            <a:r>
              <a:rPr lang="en-US" sz="3600" baseline="0" dirty="0" smtClean="0">
                <a:latin typeface="Arial Black" pitchFamily="34" charset="0"/>
              </a:rPr>
              <a:t>by </a:t>
            </a:r>
            <a:r>
              <a:rPr lang="en-US" sz="3600" baseline="0" dirty="0" err="1" smtClean="0">
                <a:latin typeface="Arial Black" pitchFamily="34" charset="0"/>
              </a:rPr>
              <a:t>doug</a:t>
            </a:r>
            <a:r>
              <a:rPr lang="en-US" sz="3600" baseline="0" dirty="0" smtClean="0">
                <a:latin typeface="Arial Black" pitchFamily="34" charset="0"/>
              </a:rPr>
              <a:t> — August 25, 2009</a:t>
            </a:r>
          </a:p>
          <a:p>
            <a:r>
              <a:rPr lang="en-US" sz="3600" baseline="0" dirty="0" smtClean="0">
                <a:latin typeface="Arial Black" pitchFamily="34" charset="0"/>
              </a:rPr>
              <a:t>On the weekend of August 15-16, journalist Douglas </a:t>
            </a:r>
            <a:r>
              <a:rPr lang="en-US" sz="3600" baseline="0" dirty="0" err="1" smtClean="0">
                <a:latin typeface="Arial Black" pitchFamily="34" charset="0"/>
              </a:rPr>
              <a:t>Mesner</a:t>
            </a:r>
            <a:r>
              <a:rPr lang="en-US" sz="3600" baseline="0" dirty="0" smtClean="0">
                <a:latin typeface="Arial Black" pitchFamily="34" charset="0"/>
              </a:rPr>
              <a:t> (process.org) attended a conference for alleged victims of Satanic Ritual Abuse and Mind-Control in Windsor Locks, Connecticut. This is the first of his 2-part report:</a:t>
            </a:r>
          </a:p>
          <a:p>
            <a:r>
              <a:rPr lang="en-US" sz="3600" baseline="0" dirty="0" smtClean="0">
                <a:latin typeface="Arial Black" pitchFamily="34" charset="0"/>
              </a:rPr>
              <a:t>“The crude sales booth at the far end of the conference room marketing a more advanced species of tin-foil hat does nothing to allay the suspicion that this is to be a congregation of raving delusional paranoiacs.”</a:t>
            </a:r>
          </a:p>
          <a:p>
            <a:endParaRPr lang="en-US" sz="3600" baseline="0" dirty="0" smtClean="0">
              <a:latin typeface="Arial Black" pitchFamily="34" charset="0"/>
            </a:endParaRPr>
          </a:p>
          <a:p>
            <a:r>
              <a:rPr lang="en-US" sz="3600" baseline="0" dirty="0" smtClean="0">
                <a:latin typeface="Arial Black" pitchFamily="34" charset="0"/>
              </a:rPr>
              <a:t>Doug </a:t>
            </a:r>
            <a:r>
              <a:rPr lang="en-US" sz="3600" baseline="0" dirty="0" err="1" smtClean="0">
                <a:latin typeface="Arial Black" pitchFamily="34" charset="0"/>
              </a:rPr>
              <a:t>Mesner’s</a:t>
            </a:r>
            <a:r>
              <a:rPr lang="en-US" sz="3600" baseline="0" dirty="0" smtClean="0">
                <a:latin typeface="Arial Black" pitchFamily="34" charset="0"/>
              </a:rPr>
              <a:t> connection to the book “Might is Right”</a:t>
            </a:r>
          </a:p>
          <a:p>
            <a:r>
              <a:rPr lang="en-US" sz="3600" baseline="0" dirty="0" smtClean="0">
                <a:latin typeface="Arial Black" pitchFamily="34" charset="0"/>
              </a:rPr>
              <a:t>“First published in 1890, it heavily advocates egoist anarchism, amorality, </a:t>
            </a:r>
            <a:r>
              <a:rPr lang="en-US" sz="3600" baseline="0" dirty="0" err="1" smtClean="0">
                <a:latin typeface="Arial Black" pitchFamily="34" charset="0"/>
              </a:rPr>
              <a:t>consequentialism</a:t>
            </a:r>
            <a:r>
              <a:rPr lang="en-US" sz="3600" baseline="0" dirty="0" smtClean="0">
                <a:latin typeface="Arial Black" pitchFamily="34" charset="0"/>
              </a:rPr>
              <a:t> and psychological hedonism. In Might Is Right, </a:t>
            </a:r>
            <a:r>
              <a:rPr lang="en-US" sz="3600" baseline="0" dirty="0" err="1" smtClean="0">
                <a:latin typeface="Arial Black" pitchFamily="34" charset="0"/>
              </a:rPr>
              <a:t>Redbeard</a:t>
            </a:r>
            <a:r>
              <a:rPr lang="en-US" sz="3600" baseline="0" dirty="0" smtClean="0">
                <a:latin typeface="Arial Black" pitchFamily="34" charset="0"/>
              </a:rPr>
              <a:t> rejects conventional ideas of human and natural rights and argues that only strength or physical might can establish moral right….   There are also controversial parts of the book that deal with race and male–female relations, claiming that the woman and the family as a whole are the property of the man and proclaiming the innate superiority of the Anglo-Saxon race. The book also contains many strong anti-Semitic statements.”</a:t>
            </a:r>
          </a:p>
          <a:p>
            <a:endParaRPr lang="en-US" sz="3600" baseline="0" dirty="0" smtClean="0">
              <a:latin typeface="Arial Black" pitchFamily="34" charset="0"/>
            </a:endParaRPr>
          </a:p>
          <a:p>
            <a:r>
              <a:rPr lang="en-US" sz="3600" baseline="0" dirty="0" smtClean="0">
                <a:latin typeface="Arial Black" pitchFamily="34" charset="0"/>
                <a:hlinkClick r:id="rId2"/>
              </a:rPr>
              <a:t>https://www.vice.com/en_us/article/4w7adn/unmasking-lucien-greaves-aka-doug-mesner-leader-of-the-satanic-temple</a:t>
            </a:r>
            <a:r>
              <a:rPr lang="en-US" sz="3600" baseline="0" dirty="0" smtClean="0">
                <a:latin typeface="Arial Black" pitchFamily="34" charset="0"/>
              </a:rPr>
              <a:t> </a:t>
            </a:r>
          </a:p>
          <a:p>
            <a:r>
              <a:rPr lang="en-US" sz="3600" baseline="0" dirty="0" smtClean="0">
                <a:latin typeface="Arial Black" pitchFamily="34" charset="0"/>
              </a:rPr>
              <a:t>“The author and Doug at a book signing for Might Is Right, 2004…. Lucien Greaves of the Satanic Temple first showed up at my door over a decade ago. He wanted a copy of a book I had republished called Might Is Right. It was a 100-year-old tome, long forgotten by most, with the exception of Anton </a:t>
            </a:r>
            <a:r>
              <a:rPr lang="en-US" sz="3600" baseline="0" dirty="0" err="1" smtClean="0">
                <a:latin typeface="Arial Black" pitchFamily="34" charset="0"/>
              </a:rPr>
              <a:t>LaVey</a:t>
            </a:r>
            <a:r>
              <a:rPr lang="en-US" sz="3600" baseline="0" dirty="0" smtClean="0">
                <a:latin typeface="Arial Black" pitchFamily="34" charset="0"/>
              </a:rPr>
              <a:t>,… The release of this new version of Might Is Right became a phenomenon within the underground, and that is what brought the future leader of the Satanic Temple to my door. Only his name wasn’t Lucien Greaves at the time, it was Doug </a:t>
            </a:r>
            <a:r>
              <a:rPr lang="en-US" sz="3600" baseline="0" dirty="0" err="1" smtClean="0">
                <a:latin typeface="Arial Black" pitchFamily="34" charset="0"/>
              </a:rPr>
              <a:t>Mesner</a:t>
            </a:r>
            <a:r>
              <a:rPr lang="en-US" sz="3600" baseline="0" dirty="0" smtClean="0">
                <a:latin typeface="Arial Black" pitchFamily="34" charset="0"/>
              </a:rPr>
              <a:t>. (This isn’t the first time Doug has been connected with the Temple, though it is the first time he has publicly admitted his involvement.)  When he first came to my home, Doug brought a stack of his drawings and writings with him. It was amazing stuff, and much to my surprise he left it with me. Not long after our first meeting, and after reviewing his sketchbooks at length, I reprinted a limited edition version of Might Is Right and asked Doug to illustrate the chapter headings for it. His work on the book was truly excellent.” </a:t>
            </a:r>
            <a:r>
              <a:rPr lang="en-US" sz="900" dirty="0" smtClean="0"/>
              <a:t>https:/</a:t>
            </a:r>
            <a:r>
              <a:rPr lang="en-US" sz="3600" baseline="0" dirty="0" smtClean="0">
                <a:latin typeface="Arial Black" pitchFamily="34" charset="0"/>
                <a:hlinkClick r:id="rId3"/>
              </a:rPr>
              <a:t>http://childabusedata.blogspot.com/2019/07/might-is-right-lucien-greaves-satanic.html</a:t>
            </a:r>
            <a:r>
              <a:rPr lang="en-US" sz="3600" baseline="0" dirty="0" smtClean="0">
                <a:latin typeface="Arial Black" pitchFamily="34" charset="0"/>
              </a:rPr>
              <a: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baseline="0" dirty="0" smtClean="0"/>
              <a:t>Hate Speech and Hate Groups (including anti-Semitism)</a:t>
            </a:r>
            <a:endParaRPr lang="en-US" dirty="0"/>
          </a:p>
        </p:txBody>
      </p:sp>
      <p:sp>
        <p:nvSpPr>
          <p:cNvPr id="3" name="Content Placeholder 2"/>
          <p:cNvSpPr>
            <a:spLocks noGrp="1"/>
          </p:cNvSpPr>
          <p:nvPr>
            <p:ph idx="1"/>
          </p:nvPr>
        </p:nvSpPr>
        <p:spPr/>
        <p:txBody>
          <a:bodyPr>
            <a:normAutofit fontScale="40000" lnSpcReduction="20000"/>
          </a:bodyPr>
          <a:lstStyle/>
          <a:p>
            <a:endParaRPr lang="en-US" b="1" baseline="0" dirty="0" smtClean="0"/>
          </a:p>
          <a:p>
            <a:r>
              <a:rPr lang="en-US" b="1" baseline="0" dirty="0" smtClean="0">
                <a:latin typeface="Arial Black" pitchFamily="34" charset="0"/>
              </a:rPr>
              <a:t>Anti-Semitism connected to Doug </a:t>
            </a:r>
            <a:r>
              <a:rPr lang="en-US" b="1" baseline="0" dirty="0" err="1" smtClean="0">
                <a:latin typeface="Arial Black" pitchFamily="34" charset="0"/>
              </a:rPr>
              <a:t>Mesner</a:t>
            </a:r>
            <a:r>
              <a:rPr lang="en-US" b="1" baseline="0" dirty="0" smtClean="0">
                <a:latin typeface="Arial Black" pitchFamily="34" charset="0"/>
              </a:rPr>
              <a:t>:</a:t>
            </a:r>
          </a:p>
          <a:p>
            <a:r>
              <a:rPr lang="en-US" baseline="0" dirty="0" smtClean="0">
                <a:latin typeface="Arial Black" pitchFamily="34" charset="0"/>
              </a:rPr>
              <a:t>“Like, I think it’s okay to hate Jews if you hate them because they’re Jewish and they wear a stupid </a:t>
            </a:r>
            <a:r>
              <a:rPr lang="en-US" baseline="0" dirty="0" err="1" smtClean="0">
                <a:latin typeface="Arial Black" pitchFamily="34" charset="0"/>
              </a:rPr>
              <a:t>fuckin</a:t>
            </a:r>
            <a:r>
              <a:rPr lang="en-US" baseline="0" dirty="0" smtClean="0">
                <a:latin typeface="Arial Black" pitchFamily="34" charset="0"/>
              </a:rPr>
              <a:t>’ </a:t>
            </a:r>
            <a:r>
              <a:rPr lang="en-US" baseline="0" dirty="0" err="1" smtClean="0">
                <a:latin typeface="Arial Black" pitchFamily="34" charset="0"/>
              </a:rPr>
              <a:t>frisbie</a:t>
            </a:r>
            <a:r>
              <a:rPr lang="en-US" baseline="0" dirty="0" smtClean="0">
                <a:latin typeface="Arial Black" pitchFamily="34" charset="0"/>
              </a:rPr>
              <a:t> on their head [correct term: yarmulke or </a:t>
            </a:r>
            <a:r>
              <a:rPr lang="en-US" baseline="0" dirty="0" err="1" smtClean="0">
                <a:latin typeface="Arial Black" pitchFamily="34" charset="0"/>
              </a:rPr>
              <a:t>kippah</a:t>
            </a:r>
            <a:r>
              <a:rPr lang="en-US" baseline="0" dirty="0" smtClean="0">
                <a:latin typeface="Arial Black" pitchFamily="34" charset="0"/>
              </a:rPr>
              <a:t>] and walk around [and] think their God’s chosen people, but it’s not okay to hate somebody [‘born of Jewish blood’] just because their parents were stupid </a:t>
            </a:r>
            <a:r>
              <a:rPr lang="en-US" baseline="0" dirty="0" err="1" smtClean="0">
                <a:latin typeface="Arial Black" pitchFamily="34" charset="0"/>
              </a:rPr>
              <a:t>fuckin</a:t>
            </a:r>
            <a:r>
              <a:rPr lang="en-US" baseline="0" dirty="0" smtClean="0">
                <a:latin typeface="Arial Black" pitchFamily="34" charset="0"/>
              </a:rPr>
              <a:t>’ Jews and wore stupid </a:t>
            </a:r>
            <a:r>
              <a:rPr lang="en-US" baseline="0" dirty="0" err="1" smtClean="0">
                <a:latin typeface="Arial Black" pitchFamily="34" charset="0"/>
              </a:rPr>
              <a:t>frisbies</a:t>
            </a:r>
            <a:r>
              <a:rPr lang="en-US" baseline="0" dirty="0" smtClean="0">
                <a:latin typeface="Arial Black" pitchFamily="34" charset="0"/>
              </a:rPr>
              <a:t> on their head and thought the Jews were God’s chosen people […] Not everybody of Jewish blood is okay with me, it depends on if they follow the Jewish, uh… […] Satanic Jews are fine,” (Adam, “Doug </a:t>
            </a:r>
            <a:r>
              <a:rPr lang="en-US" baseline="0" dirty="0" err="1" smtClean="0">
                <a:latin typeface="Arial Black" pitchFamily="34" charset="0"/>
              </a:rPr>
              <a:t>Mesner</a:t>
            </a:r>
            <a:r>
              <a:rPr lang="en-US" baseline="0" dirty="0" smtClean="0">
                <a:latin typeface="Arial Black" pitchFamily="34" charset="0"/>
              </a:rPr>
              <a:t> [Lucien Greaves/Douglas </a:t>
            </a:r>
            <a:r>
              <a:rPr lang="en-US" baseline="0" dirty="0" err="1" smtClean="0">
                <a:latin typeface="Arial Black" pitchFamily="34" charset="0"/>
              </a:rPr>
              <a:t>Misicko</a:t>
            </a:r>
            <a:r>
              <a:rPr lang="en-US" baseline="0" dirty="0" smtClean="0">
                <a:latin typeface="Arial Black" pitchFamily="34" charset="0"/>
              </a:rPr>
              <a:t>] Satanic Temple Anti-Semitic Rant” (transcribed).”</a:t>
            </a:r>
          </a:p>
          <a:p>
            <a:r>
              <a:rPr lang="en-US" baseline="0" dirty="0" smtClean="0">
                <a:latin typeface="Arial Black" pitchFamily="34" charset="0"/>
              </a:rPr>
              <a:t>On the Psychological Projection of </a:t>
            </a:r>
            <a:r>
              <a:rPr lang="en-US" baseline="0" dirty="0" err="1" smtClean="0">
                <a:latin typeface="Arial Black" pitchFamily="34" charset="0"/>
              </a:rPr>
              <a:t>Antisemitism</a:t>
            </a:r>
            <a:r>
              <a:rPr lang="en-US" baseline="0" dirty="0" smtClean="0">
                <a:latin typeface="Arial Black" pitchFamily="34" charset="0"/>
              </a:rPr>
              <a:t> by Satanists  </a:t>
            </a:r>
            <a:r>
              <a:rPr lang="en-US" baseline="0" dirty="0" smtClean="0">
                <a:latin typeface="Arial Black" pitchFamily="34" charset="0"/>
                <a:hlinkClick r:id="rId2"/>
              </a:rPr>
              <a:t>https://danielkbuntovnik.wordpress.com/</a:t>
            </a:r>
            <a:r>
              <a:rPr lang="en-US" baseline="0" dirty="0" smtClean="0">
                <a:latin typeface="Arial Black" pitchFamily="34" charset="0"/>
              </a:rPr>
              <a:t> </a:t>
            </a:r>
          </a:p>
          <a:p>
            <a:endParaRPr lang="en-US" baseline="0" dirty="0" smtClean="0">
              <a:latin typeface="Arial Black" pitchFamily="34" charset="0"/>
            </a:endParaRPr>
          </a:p>
          <a:p>
            <a:r>
              <a:rPr lang="en-US" baseline="0" dirty="0" smtClean="0">
                <a:latin typeface="Arial Black" pitchFamily="34" charset="0"/>
              </a:rPr>
              <a:t>Doug </a:t>
            </a:r>
            <a:r>
              <a:rPr lang="en-US" baseline="0" dirty="0" err="1" smtClean="0">
                <a:latin typeface="Arial Black" pitchFamily="34" charset="0"/>
              </a:rPr>
              <a:t>Mesner</a:t>
            </a:r>
            <a:r>
              <a:rPr lang="en-US" baseline="0" dirty="0" smtClean="0">
                <a:latin typeface="Arial Black" pitchFamily="34" charset="0"/>
              </a:rPr>
              <a:t> (Lucien Greaves, Satanic Temple) Alleged Anti-Semitic Statements</a:t>
            </a:r>
          </a:p>
          <a:p>
            <a:r>
              <a:rPr lang="en-US" baseline="0" dirty="0" smtClean="0">
                <a:latin typeface="Arial Black" pitchFamily="34" charset="0"/>
                <a:hlinkClick r:id="rId3"/>
              </a:rPr>
              <a:t>https://www.videosprout.com/video?id=98aafea9-df67-416d-998d-46348a626005&amp;fbclid=IwAR3uIHF8pl3sgLGCSsdJKyE9QJK3JpfH4j2H8DLhd1yYHuc_pPLFdPHIMtE</a:t>
            </a:r>
            <a:r>
              <a:rPr lang="en-US" baseline="0" dirty="0" smtClean="0">
                <a:latin typeface="Arial Black" pitchFamily="34" charset="0"/>
              </a:rPr>
              <a:t>   (audio excerpt)</a:t>
            </a:r>
          </a:p>
          <a:p>
            <a:endParaRPr lang="en-US" baseline="0" dirty="0" smtClean="0">
              <a:latin typeface="Arial Black" pitchFamily="34" charset="0"/>
            </a:endParaRPr>
          </a:p>
          <a:p>
            <a:r>
              <a:rPr lang="en-US" baseline="0" dirty="0" smtClean="0">
                <a:latin typeface="Arial Black" pitchFamily="34" charset="0"/>
              </a:rPr>
              <a:t>Discusses several false memory movement attacks and hate speech allegations including Doug </a:t>
            </a:r>
            <a:r>
              <a:rPr lang="en-US" baseline="0" dirty="0" err="1" smtClean="0">
                <a:latin typeface="Arial Black" pitchFamily="34" charset="0"/>
              </a:rPr>
              <a:t>Mesner’s</a:t>
            </a:r>
            <a:r>
              <a:rPr lang="en-US" baseline="0" dirty="0" smtClean="0">
                <a:latin typeface="Arial Black" pitchFamily="34" charset="0"/>
              </a:rPr>
              <a:t> against survivors:</a:t>
            </a:r>
          </a:p>
          <a:p>
            <a:r>
              <a:rPr lang="en-US" baseline="0" dirty="0" smtClean="0">
                <a:latin typeface="Arial Black" pitchFamily="34" charset="0"/>
                <a:hlinkClick r:id="rId4"/>
              </a:rPr>
              <a:t>https://ritualabuse.us/smart-conference/2019-conference/possible-hate-groups-how-do-they-effect-survivors-and-their-resources/</a:t>
            </a:r>
            <a:r>
              <a:rPr lang="en-US" baseline="0" dirty="0" smtClean="0">
                <a:latin typeface="Arial Black" pitchFamily="34" charset="0"/>
              </a:rPr>
              <a:t> </a:t>
            </a:r>
          </a:p>
          <a:p>
            <a:endParaRPr lang="en-US" baseline="0"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baseline="0" dirty="0" smtClean="0">
                <a:latin typeface="Arial Black" pitchFamily="34" charset="0"/>
              </a:rPr>
              <a:t>Harassment</a:t>
            </a:r>
            <a:endParaRPr lang="en-US" dirty="0">
              <a:latin typeface="Arial Black" pitchFamily="34" charset="0"/>
            </a:endParaRPr>
          </a:p>
        </p:txBody>
      </p:sp>
      <p:sp>
        <p:nvSpPr>
          <p:cNvPr id="3" name="Content Placeholder 2"/>
          <p:cNvSpPr>
            <a:spLocks noGrp="1"/>
          </p:cNvSpPr>
          <p:nvPr>
            <p:ph idx="1"/>
          </p:nvPr>
        </p:nvSpPr>
        <p:spPr/>
        <p:txBody>
          <a:bodyPr>
            <a:normAutofit fontScale="47500" lnSpcReduction="20000"/>
          </a:bodyPr>
          <a:lstStyle/>
          <a:p>
            <a:endParaRPr lang="en-US" baseline="0" dirty="0" smtClean="0"/>
          </a:p>
          <a:p>
            <a:r>
              <a:rPr lang="en-US" b="1" baseline="0" dirty="0" smtClean="0">
                <a:latin typeface="Arial Black" pitchFamily="34" charset="0"/>
              </a:rPr>
              <a:t>Nazism - The Third Reich 1920 - 1945: </a:t>
            </a:r>
          </a:p>
          <a:p>
            <a:endParaRPr lang="en-US" b="1" baseline="0" dirty="0" smtClean="0">
              <a:latin typeface="Arial Black" pitchFamily="34" charset="0"/>
            </a:endParaRPr>
          </a:p>
          <a:p>
            <a:r>
              <a:rPr lang="en-US" baseline="0" dirty="0" smtClean="0">
                <a:latin typeface="Arial Black" pitchFamily="34" charset="0"/>
              </a:rPr>
              <a:t>“Through hundreds of legal measures, the Nazi-led German government gradually excluded Jews from public life, the professions, and public education. The goal of Nazi propaganda was to demonize Jews and to create a climate of hostility and indifference toward their plight. On </a:t>
            </a:r>
            <a:r>
              <a:rPr lang="en-US" baseline="0" dirty="0" err="1" smtClean="0">
                <a:latin typeface="Arial Black" pitchFamily="34" charset="0"/>
              </a:rPr>
              <a:t>Kristallnacht</a:t>
            </a:r>
            <a:r>
              <a:rPr lang="en-US" baseline="0" dirty="0" smtClean="0">
                <a:latin typeface="Arial Black" pitchFamily="34" charset="0"/>
              </a:rPr>
              <a:t>—the Night of Broken Glass—Jewish businesses and synagogues were destroyed in the first act of state-sponsored violence against the Jewish community. Many Jews who had the means tried to leave Germany but encountered countless bureaucratic </a:t>
            </a:r>
            <a:r>
              <a:rPr lang="en-US" baseline="0" smtClean="0">
                <a:latin typeface="Arial Black" pitchFamily="34" charset="0"/>
              </a:rPr>
              <a:t>hurdles.”</a:t>
            </a:r>
          </a:p>
          <a:p>
            <a:endParaRPr lang="en-US" baseline="0" dirty="0" smtClean="0">
              <a:latin typeface="Arial Black" pitchFamily="34" charset="0"/>
            </a:endParaRPr>
          </a:p>
          <a:p>
            <a:r>
              <a:rPr lang="en-US" baseline="0" dirty="0" smtClean="0">
                <a:latin typeface="Arial Black" pitchFamily="34" charset="0"/>
              </a:rPr>
              <a:t>“The goal of Nazi propaganda was to demonize Jews and encourage Germans to see Jews as dangerous outsiders in their midst. After 1935, everyday </a:t>
            </a:r>
            <a:r>
              <a:rPr lang="en-US" baseline="0" dirty="0" err="1" smtClean="0">
                <a:latin typeface="Arial Black" pitchFamily="34" charset="0"/>
              </a:rPr>
              <a:t>antisemitism</a:t>
            </a:r>
            <a:r>
              <a:rPr lang="en-US" baseline="0" dirty="0" smtClean="0">
                <a:latin typeface="Arial Black" pitchFamily="34" charset="0"/>
              </a:rPr>
              <a:t> was a regular part of carnival parades and floats. Public displays of </a:t>
            </a:r>
            <a:r>
              <a:rPr lang="en-US" baseline="0" dirty="0" err="1" smtClean="0">
                <a:latin typeface="Arial Black" pitchFamily="34" charset="0"/>
              </a:rPr>
              <a:t>antisemitism</a:t>
            </a:r>
            <a:r>
              <a:rPr lang="en-US" baseline="0" dirty="0" smtClean="0">
                <a:latin typeface="Arial Black" pitchFamily="34" charset="0"/>
              </a:rPr>
              <a:t> reinforced a climate of hostility toward Jews in Germany, or at the least, indifference to their treatment.”</a:t>
            </a:r>
          </a:p>
          <a:p>
            <a:r>
              <a:rPr lang="en-US" baseline="0" dirty="0" smtClean="0">
                <a:latin typeface="Arial Black" pitchFamily="34" charset="0"/>
                <a:hlinkClick r:id="rId2"/>
              </a:rPr>
              <a:t>https://www.ushmm.org/learn/holocaust/path-to-nazi-genocide/chapter-3/from-citizens-to-outcasts-1933-1938</a:t>
            </a:r>
            <a:r>
              <a:rPr lang="en-US" baseline="0" dirty="0" smtClean="0">
                <a:latin typeface="Arial Black" pitchFamily="34" charset="0"/>
              </a:rPr>
              <a:t>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Harassment</a:t>
            </a:r>
            <a:endParaRPr lang="en-US" dirty="0">
              <a:latin typeface="Arial Black" pitchFamily="34" charset="0"/>
            </a:endParaRPr>
          </a:p>
        </p:txBody>
      </p:sp>
      <p:sp>
        <p:nvSpPr>
          <p:cNvPr id="3" name="Content Placeholder 2"/>
          <p:cNvSpPr>
            <a:spLocks noGrp="1"/>
          </p:cNvSpPr>
          <p:nvPr>
            <p:ph idx="1"/>
          </p:nvPr>
        </p:nvSpPr>
        <p:spPr>
          <a:xfrm>
            <a:off x="457200" y="1600200"/>
            <a:ext cx="8229600" cy="4876800"/>
          </a:xfrm>
        </p:spPr>
        <p:txBody>
          <a:bodyPr>
            <a:normAutofit fontScale="25000" lnSpcReduction="20000"/>
          </a:bodyPr>
          <a:lstStyle/>
          <a:p>
            <a:endParaRPr lang="en-US" sz="4000" baseline="0" dirty="0" smtClean="0"/>
          </a:p>
          <a:p>
            <a:r>
              <a:rPr lang="en-US" sz="6400" b="1" baseline="0" dirty="0" smtClean="0">
                <a:latin typeface="Arial Black" pitchFamily="34" charset="0"/>
              </a:rPr>
              <a:t>Modern American Right Wing Political Movement - 2016 - 2020:</a:t>
            </a:r>
          </a:p>
          <a:p>
            <a:endParaRPr lang="en-US" sz="6400" b="1" baseline="0" dirty="0" smtClean="0">
              <a:latin typeface="Arial Black" pitchFamily="34" charset="0"/>
            </a:endParaRPr>
          </a:p>
          <a:p>
            <a:r>
              <a:rPr lang="en-US" sz="6400" baseline="0" dirty="0" smtClean="0">
                <a:latin typeface="Arial Black" pitchFamily="34" charset="0"/>
              </a:rPr>
              <a:t>Neo-Nazi website founder owes $14 million to woman he urged readers to harass, judge says</a:t>
            </a:r>
          </a:p>
          <a:p>
            <a:r>
              <a:rPr lang="en-US" sz="6400" baseline="0" dirty="0" smtClean="0">
                <a:latin typeface="Arial Black" pitchFamily="34" charset="0"/>
              </a:rPr>
              <a:t>Tanya </a:t>
            </a:r>
            <a:r>
              <a:rPr lang="en-US" sz="6400" baseline="0" dirty="0" err="1" smtClean="0">
                <a:latin typeface="Arial Black" pitchFamily="34" charset="0"/>
              </a:rPr>
              <a:t>Gersh</a:t>
            </a:r>
            <a:r>
              <a:rPr lang="en-US" sz="6400" baseline="0" dirty="0" smtClean="0">
                <a:latin typeface="Arial Black" pitchFamily="34" charset="0"/>
              </a:rPr>
              <a:t> said she and her family received threatening and horrifying messages for months after Daily </a:t>
            </a:r>
            <a:r>
              <a:rPr lang="en-US" sz="6400" baseline="0" dirty="0" err="1" smtClean="0">
                <a:latin typeface="Arial Black" pitchFamily="34" charset="0"/>
              </a:rPr>
              <a:t>Stormer</a:t>
            </a:r>
            <a:r>
              <a:rPr lang="en-US" sz="6400" baseline="0" dirty="0" smtClean="0">
                <a:latin typeface="Arial Black" pitchFamily="34" charset="0"/>
              </a:rPr>
              <a:t> founder Andrew </a:t>
            </a:r>
            <a:r>
              <a:rPr lang="en-US" sz="6400" baseline="0" dirty="0" err="1" smtClean="0">
                <a:latin typeface="Arial Black" pitchFamily="34" charset="0"/>
              </a:rPr>
              <a:t>Anglin</a:t>
            </a:r>
            <a:r>
              <a:rPr lang="en-US" sz="6400" baseline="0" dirty="0" smtClean="0">
                <a:latin typeface="Arial Black" pitchFamily="34" charset="0"/>
              </a:rPr>
              <a:t> encouraged a "troll storm.“</a:t>
            </a:r>
          </a:p>
          <a:p>
            <a:endParaRPr lang="en-US" sz="6400" baseline="0" dirty="0" smtClean="0">
              <a:latin typeface="Arial Black" pitchFamily="34" charset="0"/>
            </a:endParaRPr>
          </a:p>
          <a:p>
            <a:r>
              <a:rPr lang="en-US" sz="6400" baseline="0" dirty="0" smtClean="0">
                <a:latin typeface="Arial Black" pitchFamily="34" charset="0"/>
              </a:rPr>
              <a:t>HELENA, Mont. — A judge on Thursday ordered the publisher of a neo-Nazi website to pay a Jewish real estate agent $14 million for inciting his readers to harass her family with hundreds of threatening and anti-Semitic messages and calls.</a:t>
            </a:r>
          </a:p>
          <a:p>
            <a:r>
              <a:rPr lang="en-US" sz="6400" baseline="0" dirty="0" smtClean="0">
                <a:latin typeface="Arial Black" pitchFamily="34" charset="0"/>
              </a:rPr>
              <a:t>U.S. District Judge Dana Christensen entered Tanya </a:t>
            </a:r>
            <a:r>
              <a:rPr lang="en-US" sz="6400" baseline="0" dirty="0" err="1" smtClean="0">
                <a:latin typeface="Arial Black" pitchFamily="34" charset="0"/>
              </a:rPr>
              <a:t>Gersh</a:t>
            </a:r>
            <a:r>
              <a:rPr lang="en-US" sz="6400" baseline="0" dirty="0" smtClean="0">
                <a:latin typeface="Arial Black" pitchFamily="34" charset="0"/>
              </a:rPr>
              <a:t> a default judgment in her civil lawsuit after The Daily </a:t>
            </a:r>
            <a:r>
              <a:rPr lang="en-US" sz="6400" baseline="0" dirty="0" err="1" smtClean="0">
                <a:latin typeface="Arial Black" pitchFamily="34" charset="0"/>
              </a:rPr>
              <a:t>Stormer</a:t>
            </a:r>
            <a:r>
              <a:rPr lang="en-US" sz="6400" baseline="0" dirty="0" smtClean="0">
                <a:latin typeface="Arial Black" pitchFamily="34" charset="0"/>
              </a:rPr>
              <a:t> founder Andrew </a:t>
            </a:r>
            <a:r>
              <a:rPr lang="en-US" sz="6400" baseline="0" dirty="0" err="1" smtClean="0">
                <a:latin typeface="Arial Black" pitchFamily="34" charset="0"/>
              </a:rPr>
              <a:t>Anglin</a:t>
            </a:r>
            <a:r>
              <a:rPr lang="en-US" sz="6400" baseline="0" dirty="0" smtClean="0">
                <a:latin typeface="Arial Black" pitchFamily="34" charset="0"/>
              </a:rPr>
              <a:t> refused to appear for a scheduled deposition in the case.</a:t>
            </a:r>
          </a:p>
          <a:p>
            <a:r>
              <a:rPr lang="en-US" sz="6400" baseline="0" dirty="0" smtClean="0">
                <a:latin typeface="Arial Black" pitchFamily="34" charset="0"/>
              </a:rPr>
              <a:t>He ordered </a:t>
            </a:r>
            <a:r>
              <a:rPr lang="en-US" sz="6400" baseline="0" dirty="0" err="1" smtClean="0">
                <a:latin typeface="Arial Black" pitchFamily="34" charset="0"/>
              </a:rPr>
              <a:t>Anglin</a:t>
            </a:r>
            <a:r>
              <a:rPr lang="en-US" sz="6400" baseline="0" dirty="0" smtClean="0">
                <a:latin typeface="Arial Black" pitchFamily="34" charset="0"/>
              </a:rPr>
              <a:t> to pay </a:t>
            </a:r>
            <a:r>
              <a:rPr lang="en-US" sz="6400" baseline="0" dirty="0" err="1" smtClean="0">
                <a:latin typeface="Arial Black" pitchFamily="34" charset="0"/>
              </a:rPr>
              <a:t>Gersh</a:t>
            </a:r>
            <a:r>
              <a:rPr lang="en-US" sz="6400" baseline="0" dirty="0" smtClean="0">
                <a:latin typeface="Arial Black" pitchFamily="34" charset="0"/>
              </a:rPr>
              <a:t> over $4 million in compensatory damages, $10 million in punitive damages and told him to permanently remove all posts, comments and images about </a:t>
            </a:r>
            <a:r>
              <a:rPr lang="en-US" sz="6400" baseline="0" dirty="0" err="1" smtClean="0">
                <a:latin typeface="Arial Black" pitchFamily="34" charset="0"/>
              </a:rPr>
              <a:t>Gersh</a:t>
            </a:r>
            <a:r>
              <a:rPr lang="en-US" sz="6400" baseline="0" dirty="0" smtClean="0">
                <a:latin typeface="Arial Black" pitchFamily="34" charset="0"/>
              </a:rPr>
              <a:t>, her husband and son.</a:t>
            </a:r>
          </a:p>
          <a:p>
            <a:r>
              <a:rPr lang="en-US" sz="6400" baseline="0" dirty="0" smtClean="0">
                <a:latin typeface="Arial Black" pitchFamily="34" charset="0"/>
                <a:hlinkClick r:id="rId2"/>
              </a:rPr>
              <a:t>https://www.nbcnews.com/news/us-news/neo-nazi-website-founder-owes-14-million-woman-he-urged-n1040671</a:t>
            </a:r>
            <a:r>
              <a:rPr lang="en-US" sz="6400" baseline="0" dirty="0" smtClean="0">
                <a:latin typeface="Arial Black" pitchFamily="34" charset="0"/>
              </a:rPr>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sz="3600" baseline="0" dirty="0" smtClean="0">
                <a:latin typeface="Arial Black" pitchFamily="34" charset="0"/>
              </a:rPr>
              <a:t/>
            </a:r>
            <a:br>
              <a:rPr lang="en-US" sz="3600" baseline="0" dirty="0" smtClean="0">
                <a:latin typeface="Arial Black" pitchFamily="34" charset="0"/>
              </a:rPr>
            </a:br>
            <a:r>
              <a:rPr lang="en-US" sz="3600" baseline="0" dirty="0" smtClean="0">
                <a:latin typeface="Arial Black" pitchFamily="34" charset="0"/>
              </a:rPr>
              <a:t>Neil Brick is a survivor of ritual abuse and mind control.</a:t>
            </a:r>
            <a:r>
              <a:rPr lang="en-US" baseline="0" dirty="0" smtClean="0">
                <a:latin typeface="Arial Black" pitchFamily="34" charset="0"/>
              </a:rPr>
              <a:t/>
            </a:r>
            <a:br>
              <a:rPr lang="en-US" baseline="0" dirty="0" smtClean="0">
                <a:latin typeface="Arial Black" pitchFamily="34" charset="0"/>
              </a:rPr>
            </a:br>
            <a:endParaRPr lang="en-US" dirty="0">
              <a:latin typeface="Arial Black" pitchFamily="34" charset="0"/>
            </a:endParaRPr>
          </a:p>
        </p:txBody>
      </p:sp>
      <p:sp>
        <p:nvSpPr>
          <p:cNvPr id="3" name="Content Placeholder 2"/>
          <p:cNvSpPr>
            <a:spLocks noGrp="1"/>
          </p:cNvSpPr>
          <p:nvPr>
            <p:ph idx="1"/>
          </p:nvPr>
        </p:nvSpPr>
        <p:spPr/>
        <p:txBody>
          <a:bodyPr>
            <a:normAutofit fontScale="92500" lnSpcReduction="10000"/>
          </a:bodyPr>
          <a:lstStyle/>
          <a:p>
            <a:endParaRPr lang="en-US" baseline="0" dirty="0" smtClean="0">
              <a:latin typeface="Arial Black" pitchFamily="34" charset="0"/>
            </a:endParaRPr>
          </a:p>
          <a:p>
            <a:r>
              <a:rPr lang="en-US" baseline="0" dirty="0" smtClean="0">
                <a:latin typeface="Arial Black" pitchFamily="34" charset="0"/>
              </a:rPr>
              <a:t>His work continues to educate the public about child abuse, trauma and ritual abuse crimes. </a:t>
            </a:r>
            <a:r>
              <a:rPr lang="en-US" baseline="0" dirty="0" smtClean="0">
                <a:latin typeface="Arial Black" pitchFamily="34" charset="0"/>
                <a:hlinkClick r:id="rId2"/>
              </a:rPr>
              <a:t>http://neilbrick.com</a:t>
            </a:r>
            <a:r>
              <a:rPr lang="en-US" baseline="0" dirty="0" smtClean="0">
                <a:latin typeface="Arial Black" pitchFamily="34" charset="0"/>
              </a:rPr>
              <a:t> </a:t>
            </a:r>
          </a:p>
          <a:p>
            <a:endParaRPr lang="en-US" baseline="0" dirty="0" smtClean="0">
              <a:latin typeface="Arial Black" pitchFamily="34" charset="0"/>
            </a:endParaRPr>
          </a:p>
          <a:p>
            <a:r>
              <a:rPr lang="en-US" baseline="0" dirty="0" smtClean="0">
                <a:latin typeface="Arial Black" pitchFamily="34" charset="0"/>
              </a:rPr>
              <a:t>His child abuse and ritual abuse newsletter S.M.A.R.T. </a:t>
            </a:r>
            <a:r>
              <a:rPr lang="en-US" baseline="0" dirty="0" smtClean="0">
                <a:latin typeface="Arial Black" pitchFamily="34" charset="0"/>
                <a:hlinkClick r:id="rId3"/>
              </a:rPr>
              <a:t>https://ritualabuse.us</a:t>
            </a:r>
            <a:r>
              <a:rPr lang="en-US" baseline="0" dirty="0" smtClean="0">
                <a:latin typeface="Arial Black" pitchFamily="34" charset="0"/>
              </a:rPr>
              <a:t>  has been published for over 24 years.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Harassment</a:t>
            </a:r>
            <a:endParaRPr lang="en-US" dirty="0"/>
          </a:p>
        </p:txBody>
      </p:sp>
      <p:sp>
        <p:nvSpPr>
          <p:cNvPr id="3" name="Content Placeholder 2"/>
          <p:cNvSpPr>
            <a:spLocks noGrp="1"/>
          </p:cNvSpPr>
          <p:nvPr>
            <p:ph idx="1"/>
          </p:nvPr>
        </p:nvSpPr>
        <p:spPr>
          <a:xfrm>
            <a:off x="457200" y="1600200"/>
            <a:ext cx="8229600" cy="4876800"/>
          </a:xfrm>
        </p:spPr>
        <p:txBody>
          <a:bodyPr>
            <a:noAutofit/>
          </a:bodyPr>
          <a:lstStyle/>
          <a:p>
            <a:endParaRPr lang="en-US" sz="1100" baseline="0" dirty="0" smtClean="0">
              <a:latin typeface="Arial Black" pitchFamily="34" charset="0"/>
            </a:endParaRPr>
          </a:p>
          <a:p>
            <a:r>
              <a:rPr lang="en-US" sz="1100" b="1" baseline="0" dirty="0" smtClean="0">
                <a:latin typeface="Arial Black" pitchFamily="34" charset="0"/>
              </a:rPr>
              <a:t>The Satanic Temple - Grey Faction and Doug </a:t>
            </a:r>
            <a:r>
              <a:rPr lang="en-US" sz="1100" b="1" baseline="0" dirty="0" err="1" smtClean="0">
                <a:latin typeface="Arial Black" pitchFamily="34" charset="0"/>
              </a:rPr>
              <a:t>Mesner</a:t>
            </a:r>
            <a:r>
              <a:rPr lang="en-US" sz="1100" b="1" baseline="0" dirty="0" smtClean="0">
                <a:latin typeface="Arial Black" pitchFamily="34" charset="0"/>
              </a:rPr>
              <a:t>/Lucien Greaves (both aliases)</a:t>
            </a:r>
          </a:p>
          <a:p>
            <a:r>
              <a:rPr lang="en-US" sz="1100" b="1" baseline="0" dirty="0" smtClean="0">
                <a:latin typeface="Arial Black" pitchFamily="34" charset="0"/>
              </a:rPr>
              <a:t>2000 – 2020</a:t>
            </a:r>
          </a:p>
          <a:p>
            <a:endParaRPr lang="en-US" sz="1100" b="1" baseline="0" dirty="0" smtClean="0">
              <a:latin typeface="Arial Black" pitchFamily="34" charset="0"/>
            </a:endParaRPr>
          </a:p>
          <a:p>
            <a:r>
              <a:rPr lang="en-US" sz="1100" baseline="0" dirty="0" smtClean="0">
                <a:latin typeface="Arial Black" pitchFamily="34" charset="0"/>
              </a:rPr>
              <a:t>Grey Faction, Satanic Temple and Lucien Greaves Fact Sheet:</a:t>
            </a:r>
          </a:p>
          <a:p>
            <a:r>
              <a:rPr lang="en-US" sz="1100" baseline="0" dirty="0" smtClean="0">
                <a:latin typeface="Arial Black" pitchFamily="34" charset="0"/>
              </a:rPr>
              <a:t>For over a decade Douglas </a:t>
            </a:r>
            <a:r>
              <a:rPr lang="en-US" sz="1100" baseline="0" dirty="0" err="1" smtClean="0">
                <a:latin typeface="Arial Black" pitchFamily="34" charset="0"/>
              </a:rPr>
              <a:t>Misicko</a:t>
            </a:r>
            <a:r>
              <a:rPr lang="en-US" sz="1100" baseline="0" dirty="0" smtClean="0">
                <a:latin typeface="Arial Black" pitchFamily="34" charset="0"/>
              </a:rPr>
              <a:t> using several aliases (including Douglas </a:t>
            </a:r>
            <a:r>
              <a:rPr lang="en-US" sz="1100" baseline="0" dirty="0" err="1" smtClean="0">
                <a:latin typeface="Arial Black" pitchFamily="34" charset="0"/>
              </a:rPr>
              <a:t>Mesner</a:t>
            </a:r>
            <a:r>
              <a:rPr lang="en-US" sz="1100" baseline="0" dirty="0" smtClean="0">
                <a:latin typeface="Arial Black" pitchFamily="34" charset="0"/>
              </a:rPr>
              <a:t> and Lucien Greaves) has harassed groups helping child abuse, rape and trauma survivors. He has also harassed groups providing research in support of child abuse, rape and trauma survivors.</a:t>
            </a:r>
          </a:p>
          <a:p>
            <a:r>
              <a:rPr lang="en-US" sz="1100" baseline="0" dirty="0" smtClean="0">
                <a:latin typeface="Arial Black" pitchFamily="34" charset="0"/>
              </a:rPr>
              <a:t>In 2013, he and others created a group called the Satanic Temple. One part of this group is called the Grey Faction. The Grey Faction states they “invade” conferences. These conferences are provided to help and educate child abuse, rape and trauma survivors and their helpers.</a:t>
            </a:r>
          </a:p>
          <a:p>
            <a:r>
              <a:rPr lang="en-US" sz="1100" baseline="0" dirty="0" smtClean="0">
                <a:latin typeface="Arial Black" pitchFamily="34" charset="0"/>
              </a:rPr>
              <a:t>Their representatives that invade these conferences misrepresent their reasons for attending these conferences. They film people at these conferences without permission and publish these films without the permission of those filmed. The Grey Faction repeatedly misrepresents the research and statements of the people at these conferences. It uses repeated ad hominem attacks against child abuse and trauma researchers without rebutting their research or stories.</a:t>
            </a:r>
          </a:p>
          <a:p>
            <a:r>
              <a:rPr lang="en-US" sz="1100" baseline="0" dirty="0" smtClean="0">
                <a:latin typeface="Arial Black" pitchFamily="34" charset="0"/>
                <a:hlinkClick r:id="rId2"/>
              </a:rPr>
              <a:t>https://ritualabuse.us/ritualabuse/grey-faction-satanic-temple-and-lucien-greaves-fact-sheet/</a:t>
            </a:r>
            <a:r>
              <a:rPr lang="en-US" sz="1100" baseline="0" dirty="0" smtClean="0">
                <a:latin typeface="Arial Black" pitchFamily="34" charset="0"/>
              </a:rPr>
              <a:t> </a:t>
            </a:r>
          </a:p>
          <a:p>
            <a:endParaRPr lang="en-US" sz="1100" baseline="0" dirty="0" smtClean="0">
              <a:latin typeface="Arial Black" pitchFamily="34" charset="0"/>
            </a:endParaRPr>
          </a:p>
          <a:p>
            <a:r>
              <a:rPr lang="en-US" sz="1100" baseline="0" dirty="0" smtClean="0">
                <a:latin typeface="Arial Black" pitchFamily="34" charset="0"/>
              </a:rPr>
              <a:t>The website muckrock.com has been used by the Grey Faction to investigate and then attack clinicians working with cult survivors.  </a:t>
            </a:r>
          </a:p>
          <a:p>
            <a:endParaRPr lang="en-US" sz="1100" b="1" baseline="0" dirty="0" smtClean="0">
              <a:latin typeface="Arial Black" pitchFamily="34" charset="0"/>
            </a:endParaRPr>
          </a:p>
          <a:p>
            <a:r>
              <a:rPr lang="en-US" sz="1100" b="1" baseline="0" dirty="0" smtClean="0">
                <a:latin typeface="Arial Black" pitchFamily="34" charset="0"/>
              </a:rPr>
              <a:t>Petition to Stop Attacks Against Child Abuse and Ritual Abuse Survivors and Neil Brick </a:t>
            </a:r>
            <a:r>
              <a:rPr lang="en-US" sz="1100" baseline="0" dirty="0" smtClean="0">
                <a:latin typeface="Arial Black" pitchFamily="34" charset="0"/>
                <a:hlinkClick r:id="rId3"/>
              </a:rPr>
              <a:t>https://www.change.org/p/protect-child-abuse-survivors-petition-to-stop-attacks-against-child-abuse-and-ritual-abuse-survivors-and-neil-brick</a:t>
            </a:r>
            <a:r>
              <a:rPr lang="en-US" sz="1100" baseline="0" dirty="0" smtClean="0">
                <a:latin typeface="Arial Black" pitchFamily="34" charset="0"/>
              </a:rPr>
              <a:t>  Rebuttals to attacks, harassment and attacks on licensure.</a:t>
            </a:r>
            <a:endParaRPr lang="en-US" sz="1100" dirty="0">
              <a:latin typeface="Arial Black"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baseline="0" dirty="0" smtClean="0">
                <a:latin typeface="Arial Black" pitchFamily="34" charset="0"/>
              </a:rPr>
              <a:t>Pseudoscience</a:t>
            </a:r>
            <a:endParaRPr lang="en-US" dirty="0">
              <a:latin typeface="Arial Black" pitchFamily="34" charset="0"/>
            </a:endParaRPr>
          </a:p>
        </p:txBody>
      </p:sp>
      <p:sp>
        <p:nvSpPr>
          <p:cNvPr id="3" name="Content Placeholder 2"/>
          <p:cNvSpPr>
            <a:spLocks noGrp="1"/>
          </p:cNvSpPr>
          <p:nvPr>
            <p:ph idx="1"/>
          </p:nvPr>
        </p:nvSpPr>
        <p:spPr/>
        <p:txBody>
          <a:bodyPr>
            <a:normAutofit fontScale="25000" lnSpcReduction="20000"/>
          </a:bodyPr>
          <a:lstStyle/>
          <a:p>
            <a:endParaRPr lang="en-US" sz="5600" baseline="0" dirty="0" smtClean="0">
              <a:latin typeface="Arial Black" pitchFamily="34" charset="0"/>
            </a:endParaRPr>
          </a:p>
          <a:p>
            <a:r>
              <a:rPr lang="en-US" sz="5600" b="1" baseline="0" dirty="0" smtClean="0">
                <a:latin typeface="Arial Black" pitchFamily="34" charset="0"/>
              </a:rPr>
              <a:t>Nazism - The Third Reich 1920 - 1945: </a:t>
            </a:r>
          </a:p>
          <a:p>
            <a:endParaRPr lang="en-US" sz="5600" b="1" baseline="0" dirty="0" smtClean="0">
              <a:latin typeface="Arial Black" pitchFamily="34" charset="0"/>
            </a:endParaRPr>
          </a:p>
          <a:p>
            <a:r>
              <a:rPr lang="en-US" sz="5600" baseline="0" dirty="0" smtClean="0">
                <a:latin typeface="Arial Black" pitchFamily="34" charset="0"/>
              </a:rPr>
              <a:t>“From 1933 to 1945, Nazi Germany carried out a campaign to “cleanse” German society of individuals viewed as biological threats to the nation’s “health.” Enlisting the help of physicians and medically trained geneticists, psychiatrists, and anthropologists, the Nazis developed racial health policies that began with the mass sterilization of “genetically diseased” persons and ended with the near annihilation of European Jewry. With the patina of legitimacy provided by “racial” science experts, the Nazi regime carried out a program of approximately 400,000 forced sterilizations and over 275,000 euthanasia deaths that found its most radical manifestation in the death of millions of “racial” enemies in the Holocaust.</a:t>
            </a:r>
          </a:p>
          <a:p>
            <a:endParaRPr lang="en-US" sz="5600" baseline="0" dirty="0" smtClean="0">
              <a:latin typeface="Arial Black" pitchFamily="34" charset="0"/>
            </a:endParaRPr>
          </a:p>
          <a:p>
            <a:r>
              <a:rPr lang="en-US" sz="5600" baseline="0" dirty="0" smtClean="0">
                <a:latin typeface="Arial Black" pitchFamily="34" charset="0"/>
              </a:rPr>
              <a:t>This campaign was based in part on ideas about public health and genetic “fitness” that had grown out of the inclination of many late nineteenth century scientists and intellectuals to apply the Darwinian concepts of evolution to the problems of human society. These ideas became known as eugenics and found a receptive audience in countries as varied as Brazil, France, Great Britain, and the United States. But in Germany, in the traumatic aftermath of World War I and the subsequent economic upheavals of the twenties, eugenic ideas found a more virulent expression when combined with the Nazi worldview that espoused both German racial superiority and militaristic </a:t>
            </a:r>
            <a:r>
              <a:rPr lang="en-US" sz="5600" baseline="0" dirty="0" err="1" smtClean="0">
                <a:latin typeface="Arial Black" pitchFamily="34" charset="0"/>
              </a:rPr>
              <a:t>ultranationalism</a:t>
            </a:r>
            <a:r>
              <a:rPr lang="en-US" sz="5600" baseline="0" dirty="0" smtClean="0">
                <a:latin typeface="Arial Black" pitchFamily="34" charset="0"/>
              </a:rPr>
              <a:t>.”  </a:t>
            </a:r>
            <a:r>
              <a:rPr lang="en-US" sz="5600" baseline="0" dirty="0" smtClean="0">
                <a:latin typeface="Arial Black" pitchFamily="34" charset="0"/>
                <a:hlinkClick r:id="rId2"/>
              </a:rPr>
              <a:t>https://www.ushmm.org/collections/bibliography/nazi-racial-science</a:t>
            </a:r>
            <a:r>
              <a:rPr lang="en-US" sz="5600" baseline="0" dirty="0" smtClean="0">
                <a:latin typeface="Arial Black" pitchFamily="34" charset="0"/>
              </a:rPr>
              <a:t>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baseline="0" dirty="0" smtClean="0">
                <a:latin typeface="Arial Black" pitchFamily="34" charset="0"/>
              </a:rPr>
              <a:t>Pseudoscience</a:t>
            </a:r>
            <a:endParaRPr lang="en-US" dirty="0">
              <a:latin typeface="Arial Black" pitchFamily="34" charset="0"/>
            </a:endParaRPr>
          </a:p>
        </p:txBody>
      </p:sp>
      <p:sp>
        <p:nvSpPr>
          <p:cNvPr id="3" name="Content Placeholder 2"/>
          <p:cNvSpPr>
            <a:spLocks noGrp="1"/>
          </p:cNvSpPr>
          <p:nvPr>
            <p:ph idx="1"/>
          </p:nvPr>
        </p:nvSpPr>
        <p:spPr/>
        <p:txBody>
          <a:bodyPr>
            <a:normAutofit fontScale="47500" lnSpcReduction="20000"/>
          </a:bodyPr>
          <a:lstStyle/>
          <a:p>
            <a:endParaRPr lang="en-US" baseline="0" dirty="0" smtClean="0"/>
          </a:p>
          <a:p>
            <a:r>
              <a:rPr lang="en-US" b="1" baseline="0" dirty="0" smtClean="0">
                <a:latin typeface="Arial Black" pitchFamily="34" charset="0"/>
              </a:rPr>
              <a:t>Modern American Right Wing Political Movement - 2016 - 2020:</a:t>
            </a:r>
          </a:p>
          <a:p>
            <a:endParaRPr lang="en-US" b="1" baseline="0" dirty="0" smtClean="0">
              <a:latin typeface="Arial Black" pitchFamily="34" charset="0"/>
            </a:endParaRPr>
          </a:p>
          <a:p>
            <a:r>
              <a:rPr lang="en-US" baseline="0" dirty="0" smtClean="0">
                <a:latin typeface="Arial Black" pitchFamily="34" charset="0"/>
              </a:rPr>
              <a:t>What does Trump actually believe on climate change?</a:t>
            </a:r>
          </a:p>
          <a:p>
            <a:endParaRPr lang="en-US" baseline="0" dirty="0" smtClean="0">
              <a:latin typeface="Arial Black" pitchFamily="34" charset="0"/>
            </a:endParaRPr>
          </a:p>
          <a:p>
            <a:r>
              <a:rPr lang="en-US" baseline="0" dirty="0" smtClean="0">
                <a:latin typeface="Arial Black" pitchFamily="34" charset="0"/>
              </a:rPr>
              <a:t>US President Donald Trump's position on climate change has been in the spotlight again, after he </a:t>
            </a:r>
            <a:r>
              <a:rPr lang="en-US" baseline="0" dirty="0" err="1" smtClean="0">
                <a:latin typeface="Arial Black" pitchFamily="34" charset="0"/>
              </a:rPr>
              <a:t>criticised</a:t>
            </a:r>
            <a:r>
              <a:rPr lang="en-US" baseline="0" dirty="0" smtClean="0">
                <a:latin typeface="Arial Black" pitchFamily="34" charset="0"/>
              </a:rPr>
              <a:t> "prophets of doom" at the World Economic Forum in </a:t>
            </a:r>
            <a:r>
              <a:rPr lang="en-US" baseline="0" dirty="0" err="1" smtClean="0">
                <a:latin typeface="Arial Black" pitchFamily="34" charset="0"/>
              </a:rPr>
              <a:t>Davos</a:t>
            </a:r>
            <a:r>
              <a:rPr lang="en-US" baseline="0" dirty="0" smtClean="0">
                <a:latin typeface="Arial Black" pitchFamily="34" charset="0"/>
              </a:rPr>
              <a:t>.</a:t>
            </a:r>
          </a:p>
          <a:p>
            <a:endParaRPr lang="en-US" baseline="0" dirty="0" smtClean="0">
              <a:latin typeface="Arial Black" pitchFamily="34" charset="0"/>
            </a:endParaRPr>
          </a:p>
          <a:p>
            <a:r>
              <a:rPr lang="en-US" baseline="0" dirty="0" smtClean="0">
                <a:latin typeface="Arial Black" pitchFamily="34" charset="0"/>
              </a:rPr>
              <a:t>At the event, which had sustainability as its main theme, and activist Greta Thunberg as its star guest, </a:t>
            </a:r>
            <a:r>
              <a:rPr lang="en-US" baseline="0" dirty="0" err="1" smtClean="0">
                <a:latin typeface="Arial Black" pitchFamily="34" charset="0"/>
              </a:rPr>
              <a:t>Mr</a:t>
            </a:r>
            <a:r>
              <a:rPr lang="en-US" baseline="0" dirty="0" smtClean="0">
                <a:latin typeface="Arial Black" pitchFamily="34" charset="0"/>
              </a:rPr>
              <a:t> Trump dismissed "alarmists" who wanted to "control every aspect of our lives" - while also expressing the US's support for an initiative to plant one trillion trees.</a:t>
            </a:r>
          </a:p>
          <a:p>
            <a:endParaRPr lang="en-US" baseline="0" dirty="0" smtClean="0">
              <a:latin typeface="Arial Black" pitchFamily="34" charset="0"/>
            </a:endParaRPr>
          </a:p>
          <a:p>
            <a:r>
              <a:rPr lang="en-US" baseline="0" dirty="0" smtClean="0">
                <a:latin typeface="Arial Black" pitchFamily="34" charset="0"/>
              </a:rPr>
              <a:t>If you judge the president based on his words alone, his views on climate change appear contradictory - and confusing.</a:t>
            </a:r>
          </a:p>
          <a:p>
            <a:endParaRPr lang="en-US" baseline="0" dirty="0" smtClean="0">
              <a:latin typeface="Arial Black" pitchFamily="34" charset="0"/>
            </a:endParaRPr>
          </a:p>
          <a:p>
            <a:r>
              <a:rPr lang="en-US" baseline="0" dirty="0" smtClean="0">
                <a:latin typeface="Arial Black" pitchFamily="34" charset="0"/>
              </a:rPr>
              <a:t>He has called climate change "mythical", "nonexistent", or "an expensive hoax" - but also subsequently described it as a "serious subject" that is "very important to me".</a:t>
            </a:r>
          </a:p>
          <a:p>
            <a:r>
              <a:rPr lang="en-US" baseline="0" dirty="0" smtClean="0">
                <a:latin typeface="Arial Black" pitchFamily="34" charset="0"/>
                <a:hlinkClick r:id="rId2"/>
              </a:rPr>
              <a:t>https://www.bbc.com/news/world-us-canada-51213003</a:t>
            </a:r>
            <a:r>
              <a:rPr lang="en-US" baseline="0" dirty="0" smtClean="0">
                <a:latin typeface="Arial Black" pitchFamily="34" charset="0"/>
              </a:rPr>
              <a:t>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baseline="0" dirty="0" smtClean="0">
                <a:latin typeface="Arial Black" pitchFamily="34" charset="0"/>
              </a:rPr>
              <a:t>Pseudoscience</a:t>
            </a:r>
            <a:endParaRPr lang="en-US" dirty="0"/>
          </a:p>
        </p:txBody>
      </p:sp>
      <p:sp>
        <p:nvSpPr>
          <p:cNvPr id="3" name="Content Placeholder 2"/>
          <p:cNvSpPr>
            <a:spLocks noGrp="1"/>
          </p:cNvSpPr>
          <p:nvPr>
            <p:ph idx="1"/>
          </p:nvPr>
        </p:nvSpPr>
        <p:spPr/>
        <p:txBody>
          <a:bodyPr>
            <a:noAutofit/>
          </a:bodyPr>
          <a:lstStyle/>
          <a:p>
            <a:endParaRPr lang="en-US" sz="1200" baseline="0" dirty="0" smtClean="0">
              <a:latin typeface="Arial Black" pitchFamily="34" charset="0"/>
            </a:endParaRPr>
          </a:p>
          <a:p>
            <a:r>
              <a:rPr lang="en-US" sz="1100" b="1" baseline="0" dirty="0" smtClean="0">
                <a:latin typeface="Arial Black" pitchFamily="34" charset="0"/>
              </a:rPr>
              <a:t>The Satanic Temple - Grey Faction and Doug </a:t>
            </a:r>
            <a:r>
              <a:rPr lang="en-US" sz="1100" b="1" baseline="0" dirty="0" err="1" smtClean="0">
                <a:latin typeface="Arial Black" pitchFamily="34" charset="0"/>
              </a:rPr>
              <a:t>Mesner</a:t>
            </a:r>
            <a:r>
              <a:rPr lang="en-US" sz="1100" b="1" baseline="0" dirty="0" smtClean="0">
                <a:latin typeface="Arial Black" pitchFamily="34" charset="0"/>
              </a:rPr>
              <a:t>/Lucien Greaves (both aliases) 2000 – 2020</a:t>
            </a:r>
          </a:p>
          <a:p>
            <a:endParaRPr lang="en-US" sz="1100" b="1" baseline="0" dirty="0" smtClean="0">
              <a:latin typeface="Arial Black" pitchFamily="34" charset="0"/>
            </a:endParaRPr>
          </a:p>
          <a:p>
            <a:r>
              <a:rPr lang="en-US" sz="1100" baseline="0" dirty="0" smtClean="0">
                <a:latin typeface="Arial Black" pitchFamily="34" charset="0"/>
              </a:rPr>
              <a:t>Calling science pseudoscience:</a:t>
            </a:r>
          </a:p>
          <a:p>
            <a:endParaRPr lang="en-US" sz="1100" baseline="0" dirty="0" smtClean="0">
              <a:latin typeface="Arial Black" pitchFamily="34" charset="0"/>
            </a:endParaRPr>
          </a:p>
          <a:p>
            <a:r>
              <a:rPr lang="en-US" sz="1100" baseline="0" dirty="0" smtClean="0">
                <a:latin typeface="Arial Black" pitchFamily="34" charset="0"/>
              </a:rPr>
              <a:t>1) Denial that memories can be repressed.</a:t>
            </a:r>
          </a:p>
          <a:p>
            <a:r>
              <a:rPr lang="en-US" sz="1100" baseline="0" dirty="0" smtClean="0">
                <a:latin typeface="Arial Black" pitchFamily="34" charset="0"/>
              </a:rPr>
              <a:t>"The notion that traumatic events can be repressed and later recovered is the most pernicious bit of folklore ever to infect psychology and psychiatry. It has provided the theoretical basis for 'recovered memory therapy' — the worst catastrophe to befall the mental health field since the lobotomy era."  Prof. Richard McNally” “ the scourge of repressed memory pseudoscience in mental health care”  </a:t>
            </a:r>
            <a:r>
              <a:rPr lang="en-US" sz="1100" baseline="0" dirty="0" smtClean="0">
                <a:latin typeface="Arial Black" pitchFamily="34" charset="0"/>
                <a:hlinkClick r:id="rId2"/>
              </a:rPr>
              <a:t>https://greyfaction.org/</a:t>
            </a:r>
            <a:r>
              <a:rPr lang="en-US" sz="1100" baseline="0" dirty="0" smtClean="0">
                <a:latin typeface="Arial Black" pitchFamily="34" charset="0"/>
              </a:rPr>
              <a:t> </a:t>
            </a:r>
          </a:p>
          <a:p>
            <a:endParaRPr lang="en-US" sz="1100" baseline="0" dirty="0" smtClean="0">
              <a:latin typeface="Arial Black" pitchFamily="34" charset="0"/>
            </a:endParaRPr>
          </a:p>
          <a:p>
            <a:r>
              <a:rPr lang="en-US" sz="1100" baseline="0" dirty="0" smtClean="0">
                <a:latin typeface="Arial Black" pitchFamily="34" charset="0"/>
              </a:rPr>
              <a:t>Actual science:  </a:t>
            </a:r>
            <a:r>
              <a:rPr lang="en-US" sz="1100" baseline="0" dirty="0" smtClean="0">
                <a:latin typeface="Arial Black" pitchFamily="34" charset="0"/>
                <a:hlinkClick r:id="rId3"/>
              </a:rPr>
              <a:t>http://childabusewiki.org/index.php?title=Recovered_Memories</a:t>
            </a:r>
            <a:r>
              <a:rPr lang="en-US" sz="1100" baseline="0" dirty="0" smtClean="0">
                <a:latin typeface="Arial Black" pitchFamily="34" charset="0"/>
              </a:rPr>
              <a:t> </a:t>
            </a:r>
          </a:p>
          <a:p>
            <a:endParaRPr lang="en-US" sz="1100" baseline="0" dirty="0" smtClean="0">
              <a:latin typeface="Arial Black" pitchFamily="34" charset="0"/>
            </a:endParaRPr>
          </a:p>
          <a:p>
            <a:r>
              <a:rPr lang="en-US" sz="1100" baseline="0" dirty="0" smtClean="0">
                <a:latin typeface="Arial Black" pitchFamily="34" charset="0"/>
                <a:hlinkClick r:id="rId4"/>
              </a:rPr>
              <a:t>https://www.theravive.com/therapedia/dissociative-amnesia-dsm--5-300.12-(f44.0)</a:t>
            </a:r>
            <a:r>
              <a:rPr lang="en-US" sz="1100" baseline="0" dirty="0" smtClean="0">
                <a:latin typeface="Arial Black" pitchFamily="34" charset="0"/>
              </a:rPr>
              <a:t> </a:t>
            </a:r>
          </a:p>
          <a:p>
            <a:r>
              <a:rPr lang="en-US" sz="1100" baseline="0" dirty="0" smtClean="0">
                <a:latin typeface="Arial Black" pitchFamily="34" charset="0"/>
              </a:rPr>
              <a:t>“Dissociative amnesia (DA) is one of three dissociative disorders listed under DSM-V. The disorder involves the temporary loss of recall memory caused by disassociation, which may last for a period of seconds or years. The interruption in memory may be voluntary or involuntary and is most often a result of psychological trauma. DA involves episodic autobiographical memory loss inconsistent with normal forgetfulness. Episodic autobiographical information is associated with contextual information, such as what happened in the minutes leading up to a traumatic event. The individual may, however, remember semantic autobiographical information such as the date, time and weather conditions of the accident.  Dissociative amnesia often arises from traumatic childhood events.” </a:t>
            </a:r>
          </a:p>
          <a:p>
            <a:endParaRPr lang="en-US" sz="1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baseline="0" dirty="0" smtClean="0">
                <a:latin typeface="Arial Black" pitchFamily="34" charset="0"/>
              </a:rPr>
              <a:t>Pseudoscience</a:t>
            </a:r>
            <a:endParaRPr lang="en-US" dirty="0"/>
          </a:p>
        </p:txBody>
      </p:sp>
      <p:sp>
        <p:nvSpPr>
          <p:cNvPr id="3" name="Content Placeholder 2"/>
          <p:cNvSpPr>
            <a:spLocks noGrp="1"/>
          </p:cNvSpPr>
          <p:nvPr>
            <p:ph idx="1"/>
          </p:nvPr>
        </p:nvSpPr>
        <p:spPr>
          <a:xfrm>
            <a:off x="457200" y="1600200"/>
            <a:ext cx="8229600" cy="4953000"/>
          </a:xfrm>
        </p:spPr>
        <p:txBody>
          <a:bodyPr>
            <a:normAutofit fontScale="25000" lnSpcReduction="20000"/>
          </a:bodyPr>
          <a:lstStyle/>
          <a:p>
            <a:endParaRPr lang="en-US" sz="4400" baseline="0" dirty="0" smtClean="0">
              <a:latin typeface="Arial Black" pitchFamily="34" charset="0"/>
            </a:endParaRPr>
          </a:p>
          <a:p>
            <a:r>
              <a:rPr lang="en-US" sz="4400" baseline="0" dirty="0" smtClean="0">
                <a:latin typeface="Arial Black" pitchFamily="34" charset="0"/>
              </a:rPr>
              <a:t>2) Denial that DID (Dissociative Identity Disorder) is caused by trauma.</a:t>
            </a:r>
          </a:p>
          <a:p>
            <a:endParaRPr lang="en-US" sz="4400" baseline="0" dirty="0" smtClean="0">
              <a:latin typeface="Arial Black" pitchFamily="34" charset="0"/>
            </a:endParaRPr>
          </a:p>
          <a:p>
            <a:r>
              <a:rPr lang="en-US" sz="4400" baseline="0" dirty="0" smtClean="0">
                <a:latin typeface="Arial Black" pitchFamily="34" charset="0"/>
              </a:rPr>
              <a:t>Pope Interview</a:t>
            </a:r>
          </a:p>
          <a:p>
            <a:r>
              <a:rPr lang="en-US" sz="4400" baseline="0" dirty="0" smtClean="0">
                <a:latin typeface="Arial Black" pitchFamily="34" charset="0"/>
              </a:rPr>
              <a:t>You’ve treated some thousand-odd patients, many of whom experienced extreme trauma, from what I understand –  </a:t>
            </a:r>
          </a:p>
          <a:p>
            <a:r>
              <a:rPr lang="en-US" sz="4400" baseline="0" dirty="0" smtClean="0">
                <a:latin typeface="Arial Black" pitchFamily="34" charset="0"/>
              </a:rPr>
              <a:t>Yes.</a:t>
            </a:r>
          </a:p>
          <a:p>
            <a:endParaRPr lang="en-US" sz="4400" baseline="0" dirty="0" smtClean="0">
              <a:latin typeface="Arial Black" pitchFamily="34" charset="0"/>
            </a:endParaRPr>
          </a:p>
          <a:p>
            <a:r>
              <a:rPr lang="en-US" sz="4400" baseline="0" dirty="0" smtClean="0">
                <a:latin typeface="Arial Black" pitchFamily="34" charset="0"/>
              </a:rPr>
              <a:t>And you didn’t see evidence of DID (Dissociative Identity Disorder, otherwise known as Multiple Personality Disorder) in any of them?</a:t>
            </a:r>
          </a:p>
          <a:p>
            <a:r>
              <a:rPr lang="en-US" sz="4400" baseline="0" dirty="0" smtClean="0">
                <a:latin typeface="Arial Black" pitchFamily="34" charset="0"/>
              </a:rPr>
              <a:t>I have seen a number of people who were diagnosed with DID, or where the patients themselves felt that they had DID, so it depends on what you mean by the question. In other words, there are certainly people that I’ve seen that were quite convinced that they did have different personalities that had amnesia for one another. But, even though it was “real” in the sense that the patients believed that they had it, I’m not convinced that it was real in the sense that it was a naturally occurring phenomenon, as opposed to something that had occurred through the power of suggestion.  </a:t>
            </a:r>
            <a:r>
              <a:rPr lang="en-US" sz="4400" baseline="0" dirty="0" smtClean="0">
                <a:latin typeface="Arial Black" pitchFamily="34" charset="0"/>
                <a:hlinkClick r:id="rId2"/>
              </a:rPr>
              <a:t>https://greyfaction.org/resources/grey-faction-reports/pope-interview/</a:t>
            </a:r>
            <a:r>
              <a:rPr lang="en-US" sz="4400" baseline="0" dirty="0" smtClean="0">
                <a:latin typeface="Arial Black" pitchFamily="34" charset="0"/>
              </a:rPr>
              <a:t> </a:t>
            </a:r>
          </a:p>
          <a:p>
            <a:endParaRPr lang="en-US" sz="4400" baseline="0" dirty="0" smtClean="0">
              <a:latin typeface="Arial Black" pitchFamily="34" charset="0"/>
            </a:endParaRPr>
          </a:p>
          <a:p>
            <a:r>
              <a:rPr lang="en-US" sz="4400" baseline="0" dirty="0" smtClean="0">
                <a:latin typeface="Arial Black" pitchFamily="34" charset="0"/>
              </a:rPr>
              <a:t>Actual science:</a:t>
            </a:r>
          </a:p>
          <a:p>
            <a:r>
              <a:rPr lang="en-US" sz="4400" baseline="0" dirty="0" smtClean="0">
                <a:latin typeface="Arial Black" pitchFamily="34" charset="0"/>
                <a:hlinkClick r:id="rId3"/>
              </a:rPr>
              <a:t>http://childabusewiki.org/index.php?title=Dissociative_Identity_Disorder</a:t>
            </a:r>
            <a:r>
              <a:rPr lang="en-US" sz="4400" baseline="0" dirty="0" smtClean="0">
                <a:latin typeface="Arial Black" pitchFamily="34" charset="0"/>
              </a:rPr>
              <a:t> </a:t>
            </a:r>
          </a:p>
          <a:p>
            <a:endParaRPr lang="en-US" sz="4400" baseline="0" dirty="0" smtClean="0">
              <a:latin typeface="Arial Black" pitchFamily="34" charset="0"/>
            </a:endParaRPr>
          </a:p>
          <a:p>
            <a:r>
              <a:rPr lang="en-US" sz="4400" baseline="0" dirty="0" smtClean="0">
                <a:latin typeface="Arial Black" pitchFamily="34" charset="0"/>
              </a:rPr>
              <a:t>“Dissociative identity disorder. Formerly known as multiple personality disorder, this disorder is characterized by alternating between multiple identities. A person may feel like one or more voices are trying to take control in their head. Often these identities may have unique names, characteristics, mannerisms and voices. People with DID will experience gaps in memory of every day events, personal information and trauma...</a:t>
            </a:r>
          </a:p>
          <a:p>
            <a:r>
              <a:rPr lang="en-US" sz="4400" baseline="0" dirty="0" smtClean="0">
                <a:latin typeface="Arial Black" pitchFamily="34" charset="0"/>
              </a:rPr>
              <a:t>Causes</a:t>
            </a:r>
          </a:p>
          <a:p>
            <a:r>
              <a:rPr lang="en-US" sz="4400" baseline="0" dirty="0" smtClean="0">
                <a:latin typeface="Arial Black" pitchFamily="34" charset="0"/>
              </a:rPr>
              <a:t>Dissociative disorders usually develop as a way of dealing with trauma. Dissociative disorders most often form in children exposed to long-term physical, sexual or emotional abuse. Natural disasters and combat can also cause dissociative disorders.”</a:t>
            </a:r>
          </a:p>
          <a:p>
            <a:r>
              <a:rPr lang="en-US" sz="4400" baseline="0" dirty="0" smtClean="0">
                <a:latin typeface="Arial Black" pitchFamily="34" charset="0"/>
                <a:hlinkClick r:id="rId4"/>
              </a:rPr>
              <a:t>https://www.nami.org/learn-more/mental-health-conditions/dissociative-disorders</a:t>
            </a:r>
            <a:r>
              <a:rPr lang="en-US" sz="4400" baseline="0" dirty="0" smtClean="0">
                <a:latin typeface="Arial Black" pitchFamily="34" charset="0"/>
              </a:rPr>
              <a:t>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baseline="0" dirty="0" smtClean="0">
                <a:latin typeface="Arial Black" pitchFamily="34" charset="0"/>
              </a:rPr>
              <a:t/>
            </a:r>
            <a:br>
              <a:rPr lang="en-US" b="1" baseline="0" dirty="0" smtClean="0">
                <a:latin typeface="Arial Black" pitchFamily="34" charset="0"/>
              </a:rPr>
            </a:br>
            <a:r>
              <a:rPr lang="en-US" b="1" baseline="0" dirty="0" smtClean="0">
                <a:latin typeface="Arial Black" pitchFamily="34" charset="0"/>
              </a:rPr>
              <a:t>Conclusions</a:t>
            </a:r>
            <a:r>
              <a:rPr lang="en-US" b="1" baseline="0" dirty="0" smtClean="0"/>
              <a:t/>
            </a:r>
            <a:br>
              <a:rPr lang="en-US" b="1" baseline="0" dirty="0" smtClean="0"/>
            </a:br>
            <a:endParaRPr lang="en-US" dirty="0"/>
          </a:p>
        </p:txBody>
      </p:sp>
      <p:sp>
        <p:nvSpPr>
          <p:cNvPr id="3" name="Content Placeholder 2"/>
          <p:cNvSpPr>
            <a:spLocks noGrp="1"/>
          </p:cNvSpPr>
          <p:nvPr>
            <p:ph idx="1"/>
          </p:nvPr>
        </p:nvSpPr>
        <p:spPr>
          <a:xfrm>
            <a:off x="457200" y="1600200"/>
            <a:ext cx="8229600" cy="4876800"/>
          </a:xfrm>
        </p:spPr>
        <p:txBody>
          <a:bodyPr>
            <a:normAutofit fontScale="25000" lnSpcReduction="20000"/>
          </a:bodyPr>
          <a:lstStyle/>
          <a:p>
            <a:endParaRPr lang="en-US" sz="6400" dirty="0" smtClean="0"/>
          </a:p>
          <a:p>
            <a:r>
              <a:rPr lang="en-US" sz="6400" dirty="0" smtClean="0">
                <a:latin typeface="Arial Black" pitchFamily="34" charset="0"/>
              </a:rPr>
              <a:t>It could be stated that each of the three negative social movements above served a purpose (at least in part) to help the rich get richer. </a:t>
            </a:r>
          </a:p>
          <a:p>
            <a:endParaRPr lang="en-US" sz="6400" dirty="0" smtClean="0">
              <a:latin typeface="Arial Black" pitchFamily="34" charset="0"/>
            </a:endParaRPr>
          </a:p>
          <a:p>
            <a:r>
              <a:rPr lang="en-US" sz="6400" dirty="0" smtClean="0">
                <a:latin typeface="Arial Black" pitchFamily="34" charset="0"/>
              </a:rPr>
              <a:t>Nazism was used to stop communism.   The American Conservative Movement has been used to shift wealth from the poor and middle classes to the upper classes.  The Grey Faction has been used to discredit those fighting cult abuse. Cults at times are used for sex trafficking, smuggling and other high profit activities.   </a:t>
            </a:r>
          </a:p>
          <a:p>
            <a:endParaRPr lang="en-US" sz="6400" dirty="0" smtClean="0">
              <a:latin typeface="Arial Black" pitchFamily="34" charset="0"/>
            </a:endParaRPr>
          </a:p>
          <a:p>
            <a:r>
              <a:rPr lang="en-US" sz="6400" dirty="0" smtClean="0">
                <a:latin typeface="Arial Black" pitchFamily="34" charset="0"/>
              </a:rPr>
              <a:t>All three negative social movements have used nefarious techniques to manipulate and control opinion and stifle accurate social debate through harassment and misrepresentation of facts. The Grey Faction has attacked theories regarding different forms of social suggestion, such as post hypnotic suggestion and the existence of certain cults and mind control techniques controlling different aspects of society. </a:t>
            </a:r>
          </a:p>
          <a:p>
            <a:endParaRPr lang="en-US" sz="6400" dirty="0" smtClean="0">
              <a:latin typeface="Arial Black" pitchFamily="34" charset="0"/>
            </a:endParaRPr>
          </a:p>
          <a:p>
            <a:r>
              <a:rPr lang="en-US" sz="6400" dirty="0" smtClean="0">
                <a:latin typeface="Arial Black" pitchFamily="34" charset="0"/>
              </a:rPr>
              <a:t>Knowledge is power.  It appears these groups use these techniques to harm those around them. By exposing these techniques, we can develop healthy social movements meant to help and not hurt others.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hlinkClick r:id="rId2"/>
              </a:rPr>
              <a:t>https://ritualabuse.us</a:t>
            </a:r>
            <a:endParaRPr lang="en-US" dirty="0" smtClean="0"/>
          </a:p>
          <a:p>
            <a:r>
              <a:rPr lang="en-US" dirty="0" smtClean="0">
                <a:hlinkClick r:id="rId3"/>
              </a:rPr>
              <a:t>http://neilbrick.com</a:t>
            </a:r>
            <a:endParaRPr lang="en-US" dirty="0" smtClean="0"/>
          </a:p>
          <a:p>
            <a:r>
              <a:rPr lang="en-US" dirty="0" smtClean="0">
                <a:hlinkClick r:id="rId4"/>
              </a:rPr>
              <a:t>https</a:t>
            </a:r>
            <a:r>
              <a:rPr lang="en-US" dirty="0">
                <a:hlinkClick r:id="rId4"/>
              </a:rPr>
              <a:t>://ritualabuse.us/smart-conference/2019-conference/possible-hate-groups-how-do-they-effect-survivors-and-their-resources</a:t>
            </a:r>
            <a:r>
              <a:rPr lang="en-US" dirty="0" smtClean="0">
                <a:hlinkClick r:id="rId4"/>
              </a:rPr>
              <a:t>/</a:t>
            </a:r>
            <a:endParaRPr lang="en-US" dirty="0" smtClean="0"/>
          </a:p>
          <a:p>
            <a:r>
              <a:rPr lang="en-US" dirty="0">
                <a:hlinkClick r:id="rId5"/>
              </a:rPr>
              <a:t>https://www.change.org/p/protect-child-abuse-survivors-petition-to-stop-attacks-against-child-abuse-and-ritual-abuse-survivors-and-neil-brick</a:t>
            </a:r>
            <a:r>
              <a:rPr lang="en-US" dirty="0"/>
              <a:t> </a:t>
            </a:r>
            <a:endParaRPr lang="en-US" dirty="0" smtClean="0"/>
          </a:p>
          <a:p>
            <a:r>
              <a:rPr lang="en-US" dirty="0">
                <a:hlinkClick r:id="rId6"/>
              </a:rPr>
              <a:t>https://ritualabuse.us/ritualabuse/grey-faction-satanic-temple-and-lucien-greaves-fact-sheet</a:t>
            </a:r>
            <a:r>
              <a:rPr lang="en-US" dirty="0" smtClean="0">
                <a:hlinkClick r:id="rId6"/>
              </a:rPr>
              <a:t>/</a:t>
            </a:r>
            <a:endParaRPr lang="en-US" dirty="0" smtClean="0"/>
          </a:p>
          <a:p>
            <a:r>
              <a:rPr lang="en-US" dirty="0" smtClean="0">
                <a:hlinkClick r:id="rId7"/>
              </a:rPr>
              <a:t>http://childabusewiki.org</a:t>
            </a:r>
            <a:r>
              <a:rPr lang="en-US" dirty="0" smtClean="0"/>
              <a:t> </a:t>
            </a:r>
          </a:p>
          <a:p>
            <a:r>
              <a:rPr lang="en-US" dirty="0" smtClean="0"/>
              <a:t>Email: </a:t>
            </a:r>
            <a:r>
              <a:rPr lang="en-US" dirty="0" smtClean="0">
                <a:hlinkClick r:id="rId8"/>
              </a:rPr>
              <a:t>smartnews@aol.com</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aseline="0" dirty="0" smtClean="0">
                <a:latin typeface="Arial Black" pitchFamily="34" charset="0"/>
              </a:rPr>
              <a:t>Negative Social Movements  </a:t>
            </a:r>
            <a:endParaRPr lang="en-US" dirty="0">
              <a:latin typeface="Arial Black" pitchFamily="34" charset="0"/>
            </a:endParaRPr>
          </a:p>
        </p:txBody>
      </p:sp>
      <p:sp>
        <p:nvSpPr>
          <p:cNvPr id="3" name="Content Placeholder 2"/>
          <p:cNvSpPr>
            <a:spLocks noGrp="1"/>
          </p:cNvSpPr>
          <p:nvPr>
            <p:ph idx="1"/>
          </p:nvPr>
        </p:nvSpPr>
        <p:spPr/>
        <p:txBody>
          <a:bodyPr>
            <a:normAutofit fontScale="55000" lnSpcReduction="20000"/>
          </a:bodyPr>
          <a:lstStyle/>
          <a:p>
            <a:endParaRPr lang="en-US" baseline="0" dirty="0" smtClean="0">
              <a:latin typeface="Arial Black" pitchFamily="34" charset="0"/>
            </a:endParaRPr>
          </a:p>
          <a:p>
            <a:r>
              <a:rPr lang="en-US" baseline="0" dirty="0" smtClean="0">
                <a:latin typeface="Arial Black" pitchFamily="34" charset="0"/>
              </a:rPr>
              <a:t>Today we will be comparing three different negative social movements.  All three movements had different goals and different levels of popular support in their times.   Comparisons of their techniques will be made.  </a:t>
            </a:r>
          </a:p>
          <a:p>
            <a:endParaRPr lang="en-US" baseline="0" dirty="0" smtClean="0">
              <a:latin typeface="Arial Black" pitchFamily="34" charset="0"/>
            </a:endParaRPr>
          </a:p>
          <a:p>
            <a:r>
              <a:rPr lang="en-US" baseline="0" dirty="0" smtClean="0">
                <a:latin typeface="Arial Black" pitchFamily="34" charset="0"/>
              </a:rPr>
              <a:t>For the purposes of this lecture, the term “social movement” will be defined as a group of people sharing common goals to effect social change. </a:t>
            </a:r>
          </a:p>
          <a:p>
            <a:endParaRPr lang="en-US" baseline="0" dirty="0" smtClean="0">
              <a:latin typeface="Arial Black" pitchFamily="34" charset="0"/>
            </a:endParaRPr>
          </a:p>
          <a:p>
            <a:r>
              <a:rPr lang="en-US" baseline="0" dirty="0" smtClean="0">
                <a:latin typeface="Arial Black" pitchFamily="34" charset="0"/>
              </a:rPr>
              <a:t>1) Nazism - The Third Reich 1920 - 1945</a:t>
            </a:r>
          </a:p>
          <a:p>
            <a:endParaRPr lang="en-US" baseline="0" dirty="0" smtClean="0">
              <a:latin typeface="Arial Black" pitchFamily="34" charset="0"/>
            </a:endParaRPr>
          </a:p>
          <a:p>
            <a:r>
              <a:rPr lang="en-US" baseline="0" dirty="0" smtClean="0">
                <a:latin typeface="Arial Black" pitchFamily="34" charset="0"/>
              </a:rPr>
              <a:t>2) Modern American Right Wing Political Movement 2016 - 2020</a:t>
            </a:r>
          </a:p>
          <a:p>
            <a:endParaRPr lang="en-US" baseline="0" dirty="0" smtClean="0">
              <a:latin typeface="Arial Black" pitchFamily="34" charset="0"/>
            </a:endParaRPr>
          </a:p>
          <a:p>
            <a:r>
              <a:rPr lang="en-US" baseline="0" dirty="0" smtClean="0">
                <a:latin typeface="Arial Black" pitchFamily="34" charset="0"/>
              </a:rPr>
              <a:t>3) The Satanic Temple - Grey Faction and Doug </a:t>
            </a:r>
            <a:r>
              <a:rPr lang="en-US" baseline="0" dirty="0" err="1" smtClean="0">
                <a:latin typeface="Arial Black" pitchFamily="34" charset="0"/>
              </a:rPr>
              <a:t>Mesner</a:t>
            </a:r>
            <a:r>
              <a:rPr lang="en-US" baseline="0" dirty="0" smtClean="0">
                <a:latin typeface="Arial Black" pitchFamily="34" charset="0"/>
              </a:rPr>
              <a:t>/Lucien Greaves (both aliases) 2000 - 2020</a:t>
            </a:r>
            <a:endParaRPr lang="en-US" dirty="0">
              <a:latin typeface="Arial Black"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baseline="0" dirty="0" smtClean="0"/>
              <a:t/>
            </a:r>
            <a:br>
              <a:rPr lang="en-US" b="1" baseline="0" dirty="0" smtClean="0"/>
            </a:br>
            <a:r>
              <a:rPr lang="en-US" b="1" baseline="0" dirty="0" smtClean="0">
                <a:latin typeface="Arial Black" pitchFamily="34" charset="0"/>
              </a:rPr>
              <a:t>Origins</a:t>
            </a:r>
            <a:r>
              <a:rPr lang="en-US" b="1" baseline="0" dirty="0" smtClean="0"/>
              <a:t/>
            </a:r>
            <a:br>
              <a:rPr lang="en-US" b="1" baseline="0" dirty="0" smtClean="0"/>
            </a:br>
            <a:endParaRPr lang="en-US" dirty="0"/>
          </a:p>
        </p:txBody>
      </p:sp>
      <p:sp>
        <p:nvSpPr>
          <p:cNvPr id="3" name="Content Placeholder 2"/>
          <p:cNvSpPr>
            <a:spLocks noGrp="1"/>
          </p:cNvSpPr>
          <p:nvPr>
            <p:ph idx="1"/>
          </p:nvPr>
        </p:nvSpPr>
        <p:spPr/>
        <p:txBody>
          <a:bodyPr>
            <a:normAutofit fontScale="40000" lnSpcReduction="20000"/>
          </a:bodyPr>
          <a:lstStyle/>
          <a:p>
            <a:endParaRPr lang="en-US" baseline="0" dirty="0" smtClean="0"/>
          </a:p>
          <a:p>
            <a:endParaRPr lang="en-US" baseline="0" dirty="0" smtClean="0"/>
          </a:p>
          <a:p>
            <a:r>
              <a:rPr lang="en-US" baseline="0" dirty="0" smtClean="0">
                <a:latin typeface="Arial Black" pitchFamily="34" charset="0"/>
              </a:rPr>
              <a:t>1) </a:t>
            </a:r>
            <a:r>
              <a:rPr lang="en-US" b="1" baseline="0" dirty="0" smtClean="0">
                <a:latin typeface="Arial Black" pitchFamily="34" charset="0"/>
              </a:rPr>
              <a:t>Nazism - The Third Reich 1920 - 1945: </a:t>
            </a:r>
            <a:r>
              <a:rPr lang="en-US" baseline="0" dirty="0" smtClean="0">
                <a:latin typeface="Arial Black" pitchFamily="34" charset="0"/>
              </a:rPr>
              <a:t>Some believe that the origins of Nazism include the historical belief in a unified Germany. A unified Germany developed in the mid 19</a:t>
            </a:r>
            <a:r>
              <a:rPr lang="en-US" baseline="30000" dirty="0" smtClean="0">
                <a:latin typeface="Arial Black" pitchFamily="34" charset="0"/>
              </a:rPr>
              <a:t>th</a:t>
            </a:r>
            <a:r>
              <a:rPr lang="en-US" baseline="0" dirty="0" smtClean="0">
                <a:latin typeface="Arial Black" pitchFamily="34" charset="0"/>
              </a:rPr>
              <a:t> century.  It was considered authoritarian and undemocratic. Nazism was also influenced by ethnic nationalism. (</a:t>
            </a:r>
            <a:r>
              <a:rPr lang="en-US" baseline="0" dirty="0" err="1" smtClean="0">
                <a:latin typeface="Arial Black" pitchFamily="34" charset="0"/>
              </a:rPr>
              <a:t>Volkisch</a:t>
            </a:r>
            <a:r>
              <a:rPr lang="en-US" baseline="0" dirty="0" smtClean="0">
                <a:latin typeface="Arial Black" pitchFamily="34" charset="0"/>
              </a:rPr>
              <a:t> groups) Some German nationalists were strong anti-Semites.</a:t>
            </a:r>
          </a:p>
          <a:p>
            <a:r>
              <a:rPr lang="en-US" baseline="0" dirty="0" smtClean="0">
                <a:latin typeface="Arial Black" pitchFamily="34" charset="0"/>
                <a:hlinkClick r:id="rId2"/>
              </a:rPr>
              <a:t>https://alphahistory.com/nazigermany/the-origins-of-nazism/</a:t>
            </a:r>
            <a:r>
              <a:rPr lang="en-US" baseline="0" dirty="0" smtClean="0">
                <a:latin typeface="Arial Black" pitchFamily="34" charset="0"/>
              </a:rPr>
              <a:t> </a:t>
            </a:r>
          </a:p>
          <a:p>
            <a:endParaRPr lang="en-US" baseline="0" dirty="0" smtClean="0">
              <a:latin typeface="Arial Black" pitchFamily="34" charset="0"/>
            </a:endParaRPr>
          </a:p>
          <a:p>
            <a:r>
              <a:rPr lang="en-US" baseline="0" dirty="0" smtClean="0">
                <a:latin typeface="Arial Black" pitchFamily="34" charset="0"/>
              </a:rPr>
              <a:t>2) Modern American Right Wing Political Movement: The Republican party conservative and pro-business philosophies of the 20</a:t>
            </a:r>
            <a:r>
              <a:rPr lang="en-US" baseline="30000" dirty="0" smtClean="0">
                <a:latin typeface="Arial Black" pitchFamily="34" charset="0"/>
              </a:rPr>
              <a:t>th</a:t>
            </a:r>
            <a:r>
              <a:rPr lang="en-US" baseline="0" dirty="0" smtClean="0">
                <a:latin typeface="Arial Black" pitchFamily="34" charset="0"/>
              </a:rPr>
              <a:t> century led to present day right wing political movement. Republicans often opposed progressive economic social programs, like the New Deal (Roosevelt), though at times moderates and conservative in the party clashed and fought for power. Far right social positions and anti-immigrant policies were endorsed by Donald Trump, who was elected in 2016 as president.  This</a:t>
            </a:r>
            <a:r>
              <a:rPr lang="en-US" dirty="0" smtClean="0">
                <a:latin typeface="Arial Black" pitchFamily="34" charset="0"/>
              </a:rPr>
              <a:t> movement also includes the Alt-Right.</a:t>
            </a:r>
            <a:endParaRPr lang="en-US" baseline="0" dirty="0" smtClean="0">
              <a:latin typeface="Arial Black" pitchFamily="34" charset="0"/>
            </a:endParaRPr>
          </a:p>
          <a:p>
            <a:endParaRPr lang="en-US" baseline="0" dirty="0" smtClean="0">
              <a:latin typeface="Arial Black" pitchFamily="34" charset="0"/>
            </a:endParaRPr>
          </a:p>
          <a:p>
            <a:endParaRPr lang="en-US" baseline="0" dirty="0" smtClean="0">
              <a:latin typeface="Arial Black" pitchFamily="34" charset="0"/>
            </a:endParaRPr>
          </a:p>
          <a:p>
            <a:r>
              <a:rPr lang="en-US" baseline="0" dirty="0" smtClean="0">
                <a:latin typeface="Arial Black" pitchFamily="34" charset="0"/>
              </a:rPr>
              <a:t>3) Grey Faction and Doug </a:t>
            </a:r>
            <a:r>
              <a:rPr lang="en-US" baseline="0" dirty="0" err="1" smtClean="0">
                <a:latin typeface="Arial Black" pitchFamily="34" charset="0"/>
              </a:rPr>
              <a:t>Mesner</a:t>
            </a:r>
            <a:r>
              <a:rPr lang="en-US" baseline="0" dirty="0" smtClean="0">
                <a:latin typeface="Arial Black" pitchFamily="34" charset="0"/>
              </a:rPr>
              <a:t>/Lucien Greaves - considers themselves to be “a clean break from </a:t>
            </a:r>
            <a:r>
              <a:rPr lang="en-US" baseline="0" dirty="0" err="1" smtClean="0">
                <a:latin typeface="Arial Black" pitchFamily="34" charset="0"/>
              </a:rPr>
              <a:t>LaVeyan</a:t>
            </a:r>
            <a:r>
              <a:rPr lang="en-US" baseline="0" dirty="0" smtClean="0">
                <a:latin typeface="Arial Black" pitchFamily="34" charset="0"/>
              </a:rPr>
              <a:t> Satanism.” “From the beginning, The Satanic Temple offered a stark contrast to the Church of Satan's anti-altruistic philosophy of self interest.” The Satanic Temple endorses several political and social causes.  </a:t>
            </a:r>
            <a:r>
              <a:rPr lang="en-US" baseline="0" dirty="0" smtClean="0">
                <a:latin typeface="Arial Black" pitchFamily="34" charset="0"/>
                <a:hlinkClick r:id="rId3"/>
              </a:rPr>
              <a:t>https://thesatanictemple.com/pages/what-is-the-difference-between-the-satanic-temple-and-the-church-of-satan</a:t>
            </a:r>
            <a:r>
              <a:rPr lang="en-US" baseline="0" dirty="0" smtClean="0">
                <a:latin typeface="Arial Black" pitchFamily="34" charset="0"/>
              </a:rPr>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baseline="0" dirty="0" smtClean="0"/>
              <a:t/>
            </a:r>
            <a:br>
              <a:rPr lang="en-US" b="1" baseline="0" dirty="0" smtClean="0"/>
            </a:br>
            <a:r>
              <a:rPr lang="en-US" b="1" baseline="0" dirty="0" smtClean="0"/>
              <a:t>Misinformation and Propaganda:</a:t>
            </a:r>
            <a:br>
              <a:rPr lang="en-US" b="1" baseline="0" dirty="0" smtClean="0"/>
            </a:br>
            <a:endParaRPr lang="en-US" dirty="0"/>
          </a:p>
        </p:txBody>
      </p:sp>
      <p:sp>
        <p:nvSpPr>
          <p:cNvPr id="3" name="Content Placeholder 2"/>
          <p:cNvSpPr>
            <a:spLocks noGrp="1"/>
          </p:cNvSpPr>
          <p:nvPr>
            <p:ph idx="1"/>
          </p:nvPr>
        </p:nvSpPr>
        <p:spPr/>
        <p:txBody>
          <a:bodyPr>
            <a:normAutofit fontScale="47500" lnSpcReduction="20000"/>
          </a:bodyPr>
          <a:lstStyle/>
          <a:p>
            <a:endParaRPr lang="en-US" baseline="0" dirty="0" smtClean="0"/>
          </a:p>
          <a:p>
            <a:endParaRPr lang="en-US" baseline="0" dirty="0" smtClean="0"/>
          </a:p>
          <a:p>
            <a:r>
              <a:rPr lang="en-US" b="1" baseline="0" dirty="0" smtClean="0">
                <a:latin typeface="Arial Black" pitchFamily="34" charset="0"/>
              </a:rPr>
              <a:t>Nazism - The Third Reich 1920 - 1945: </a:t>
            </a:r>
          </a:p>
          <a:p>
            <a:endParaRPr lang="en-US" b="1" baseline="0" dirty="0" smtClean="0">
              <a:latin typeface="Arial Black" pitchFamily="34" charset="0"/>
            </a:endParaRPr>
          </a:p>
          <a:p>
            <a:r>
              <a:rPr lang="en-US" baseline="0" dirty="0" smtClean="0">
                <a:latin typeface="Arial Black" pitchFamily="34" charset="0"/>
              </a:rPr>
              <a:t>In 1924, Adolf Hitler wrote that propaganda’s “task is not to make an objective study of the truth, in so far as it favors the enemy, and then set it before the masses with academic fairness; its task is to serve our own right, always and unflinchingly.” Nazi propaganda was distributed through a wide variety of media and social channels. Jewish people in particular were the targets of Nazi propaganda and negative social policies which led to the Holocaust and murder of millions of Jewish people as well as others. </a:t>
            </a:r>
          </a:p>
          <a:p>
            <a:endParaRPr lang="en-US" baseline="0" dirty="0" smtClean="0">
              <a:latin typeface="Arial Black" pitchFamily="34" charset="0"/>
            </a:endParaRPr>
          </a:p>
          <a:p>
            <a:r>
              <a:rPr lang="en-US" baseline="0" dirty="0" smtClean="0">
                <a:latin typeface="Arial Black" pitchFamily="34" charset="0"/>
              </a:rPr>
              <a:t>Film portrayed a large role in the development of pro-Nazi and anti-Semitism in Germany. Film and propaganda were used to cover up the atrocities and murders in the concentration camps.</a:t>
            </a:r>
          </a:p>
          <a:p>
            <a:endParaRPr lang="en-US" baseline="0" dirty="0" smtClean="0">
              <a:latin typeface="Arial Black" pitchFamily="34" charset="0"/>
            </a:endParaRPr>
          </a:p>
          <a:p>
            <a:r>
              <a:rPr lang="en-US" baseline="0" dirty="0" smtClean="0">
                <a:latin typeface="Arial Black" pitchFamily="34" charset="0"/>
              </a:rPr>
              <a:t>Like many countries, propaganda was used to encourage public support of war.  </a:t>
            </a:r>
          </a:p>
          <a:p>
            <a:r>
              <a:rPr lang="en-US" baseline="0" dirty="0" smtClean="0">
                <a:latin typeface="Arial Black" pitchFamily="34" charset="0"/>
                <a:hlinkClick r:id="rId2"/>
              </a:rPr>
              <a:t>https://encyclopedia.ushmm.org/content/en/article/nazi-propaganda</a:t>
            </a:r>
            <a:r>
              <a:rPr lang="en-US" baseline="0" dirty="0" smtClean="0">
                <a:latin typeface="Arial Black" pitchFamily="34" charset="0"/>
              </a:rPr>
              <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baseline="0" dirty="0" smtClean="0"/>
              <a:t>Misinformation and Propaganda:</a:t>
            </a:r>
            <a:endParaRPr lang="en-US" dirty="0"/>
          </a:p>
        </p:txBody>
      </p:sp>
      <p:sp>
        <p:nvSpPr>
          <p:cNvPr id="3" name="Content Placeholder 2"/>
          <p:cNvSpPr>
            <a:spLocks noGrp="1"/>
          </p:cNvSpPr>
          <p:nvPr>
            <p:ph idx="1"/>
          </p:nvPr>
        </p:nvSpPr>
        <p:spPr/>
        <p:txBody>
          <a:bodyPr>
            <a:normAutofit fontScale="47500" lnSpcReduction="20000"/>
          </a:bodyPr>
          <a:lstStyle/>
          <a:p>
            <a:endParaRPr lang="en-US" baseline="0" dirty="0" smtClean="0"/>
          </a:p>
          <a:p>
            <a:r>
              <a:rPr lang="en-US" b="1" baseline="0" dirty="0" smtClean="0">
                <a:latin typeface="Arial Black" pitchFamily="34" charset="0"/>
              </a:rPr>
              <a:t>Modern American Right Wing Political Movement - 2016 - 2020:</a:t>
            </a:r>
          </a:p>
          <a:p>
            <a:endParaRPr lang="en-US" b="1" baseline="0" dirty="0" smtClean="0">
              <a:latin typeface="Arial Black" pitchFamily="34" charset="0"/>
            </a:endParaRPr>
          </a:p>
          <a:p>
            <a:r>
              <a:rPr lang="en-US" baseline="0" dirty="0" smtClean="0">
                <a:latin typeface="Arial Black" pitchFamily="34" charset="0"/>
              </a:rPr>
              <a:t>Fox News has been considered the right wing’s “Ministry of Truth.” </a:t>
            </a:r>
            <a:r>
              <a:rPr lang="en-US" baseline="0" dirty="0" smtClean="0">
                <a:latin typeface="Arial Black" pitchFamily="34" charset="0"/>
                <a:hlinkClick r:id="rId2"/>
              </a:rPr>
              <a:t>https://www.newsweek.com/fox-news-donald-trumps-ministry-truth-cia-analyst-1378208</a:t>
            </a:r>
            <a:r>
              <a:rPr lang="en-US" baseline="0" dirty="0" smtClean="0">
                <a:latin typeface="Arial Black" pitchFamily="34" charset="0"/>
              </a:rPr>
              <a:t> </a:t>
            </a:r>
          </a:p>
          <a:p>
            <a:endParaRPr lang="en-US" baseline="0" dirty="0" smtClean="0">
              <a:latin typeface="Arial Black" pitchFamily="34" charset="0"/>
            </a:endParaRPr>
          </a:p>
          <a:p>
            <a:r>
              <a:rPr lang="en-US" baseline="0" dirty="0" smtClean="0">
                <a:latin typeface="Arial Black" pitchFamily="34" charset="0"/>
              </a:rPr>
              <a:t>From Orwell’s 1984: “The government puts into manufacturing its own version of reality, from rewriting history to producing propaganda to trying to remove as many words as possible from the English language to reduce people's ability to think. Its main role is to help control the population through misinformation, outright lies and lack of information so that the state can maintain total power over the people.” </a:t>
            </a:r>
            <a:r>
              <a:rPr lang="en-US" baseline="0" dirty="0" smtClean="0">
                <a:latin typeface="Arial Black" pitchFamily="34" charset="0"/>
                <a:hlinkClick r:id="rId3"/>
              </a:rPr>
              <a:t>https://www.enotes.com/homework-help/book-1984-what-was-main-role-ministry-truth-720</a:t>
            </a:r>
            <a:r>
              <a:rPr lang="en-US" baseline="0" dirty="0" smtClean="0">
                <a:latin typeface="Arial Black" pitchFamily="34" charset="0"/>
              </a:rPr>
              <a:t>   </a:t>
            </a:r>
          </a:p>
          <a:p>
            <a:endParaRPr lang="en-US" baseline="0" dirty="0" smtClean="0">
              <a:latin typeface="Arial Black" pitchFamily="34" charset="0"/>
            </a:endParaRPr>
          </a:p>
          <a:p>
            <a:r>
              <a:rPr lang="en-US" baseline="0" dirty="0" smtClean="0">
                <a:latin typeface="Arial Black" pitchFamily="34" charset="0"/>
              </a:rPr>
              <a:t>At times, the modern American right wing has been compared to Nazi Germany and other previous fascist movements. The American Alt-Right at times quotes Hitler and promotes racist and anti-Semitic philosophies.   </a:t>
            </a:r>
            <a:r>
              <a:rPr lang="en-US" baseline="0" dirty="0" smtClean="0">
                <a:latin typeface="Arial Black" pitchFamily="34" charset="0"/>
                <a:hlinkClick r:id="rId4"/>
              </a:rPr>
              <a:t>https://ritualabuse.us/mindcontrol/trump-and-fascism/</a:t>
            </a:r>
            <a:r>
              <a:rPr lang="en-US" baseline="0" dirty="0" smtClean="0">
                <a:latin typeface="Arial Black" pitchFamily="34" charset="0"/>
              </a:rPr>
              <a: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baseline="0" dirty="0" smtClean="0"/>
              <a:t>Misinformation and Propaganda:</a:t>
            </a:r>
            <a:endParaRPr lang="en-US" dirty="0"/>
          </a:p>
        </p:txBody>
      </p:sp>
      <p:sp>
        <p:nvSpPr>
          <p:cNvPr id="3" name="Content Placeholder 2"/>
          <p:cNvSpPr>
            <a:spLocks noGrp="1"/>
          </p:cNvSpPr>
          <p:nvPr>
            <p:ph idx="1"/>
          </p:nvPr>
        </p:nvSpPr>
        <p:spPr/>
        <p:txBody>
          <a:bodyPr>
            <a:normAutofit fontScale="25000" lnSpcReduction="20000"/>
          </a:bodyPr>
          <a:lstStyle/>
          <a:p>
            <a:r>
              <a:rPr lang="en-US" sz="5600" b="1" baseline="0" dirty="0" smtClean="0">
                <a:latin typeface="Arial Black" pitchFamily="34" charset="0"/>
              </a:rPr>
              <a:t>The Satanic Temple - Grey Faction and Doug </a:t>
            </a:r>
            <a:r>
              <a:rPr lang="en-US" sz="5600" b="1" baseline="0" dirty="0" err="1" smtClean="0">
                <a:latin typeface="Arial Black" pitchFamily="34" charset="0"/>
              </a:rPr>
              <a:t>Mesner</a:t>
            </a:r>
            <a:r>
              <a:rPr lang="en-US" sz="5600" b="1" baseline="0" dirty="0" smtClean="0">
                <a:latin typeface="Arial Black" pitchFamily="34" charset="0"/>
              </a:rPr>
              <a:t>/Lucien Greaves (both aliases)  2000 – 2020:</a:t>
            </a:r>
          </a:p>
          <a:p>
            <a:endParaRPr lang="en-US" sz="5600" b="1" baseline="0" dirty="0" smtClean="0">
              <a:latin typeface="Arial Black" pitchFamily="34" charset="0"/>
            </a:endParaRPr>
          </a:p>
          <a:p>
            <a:r>
              <a:rPr lang="en-US" sz="5600" baseline="0" dirty="0" smtClean="0">
                <a:latin typeface="Arial Black" pitchFamily="34" charset="0"/>
              </a:rPr>
              <a:t>The Grey Faction uses a wide variety of propaganda techniques to misrepresent the pro-survivor movement.</a:t>
            </a:r>
          </a:p>
          <a:p>
            <a:endParaRPr lang="en-US" sz="5600" baseline="0" dirty="0" smtClean="0">
              <a:latin typeface="Arial Black" pitchFamily="34" charset="0"/>
            </a:endParaRPr>
          </a:p>
          <a:p>
            <a:r>
              <a:rPr lang="en-US" sz="5600" baseline="0" dirty="0" smtClean="0">
                <a:latin typeface="Arial Black" pitchFamily="34" charset="0"/>
              </a:rPr>
              <a:t>“....Collective or cultural </a:t>
            </a:r>
            <a:r>
              <a:rPr lang="en-US" sz="5600" baseline="0" dirty="0" err="1" smtClean="0">
                <a:latin typeface="Arial Black" pitchFamily="34" charset="0"/>
              </a:rPr>
              <a:t>gaslighting</a:t>
            </a:r>
            <a:r>
              <a:rPr lang="en-US" sz="5600" baseline="0" dirty="0" smtClean="0">
                <a:latin typeface="Arial Black" pitchFamily="34" charset="0"/>
              </a:rPr>
              <a:t>, pushing society at large to question the sanity of its members who perceive politics counter-</a:t>
            </a:r>
            <a:r>
              <a:rPr lang="en-US" sz="5600" baseline="0" dirty="0" err="1" smtClean="0">
                <a:latin typeface="Arial Black" pitchFamily="34" charset="0"/>
              </a:rPr>
              <a:t>hegemonically</a:t>
            </a:r>
            <a:r>
              <a:rPr lang="en-US" sz="5600" baseline="0" dirty="0" smtClean="0">
                <a:latin typeface="Arial Black" pitchFamily="34" charset="0"/>
              </a:rPr>
              <a:t> and question the falsified historiographies of the ruling class.  A linchpin of this societal </a:t>
            </a:r>
            <a:r>
              <a:rPr lang="en-US" sz="5600" baseline="0" dirty="0" err="1" smtClean="0">
                <a:latin typeface="Arial Black" pitchFamily="34" charset="0"/>
              </a:rPr>
              <a:t>gaslighting</a:t>
            </a:r>
            <a:r>
              <a:rPr lang="en-US" sz="5600" baseline="0" dirty="0" smtClean="0">
                <a:latin typeface="Arial Black" pitchFamily="34" charset="0"/>
              </a:rPr>
              <a:t> is formed by mechanisms which trigger the attribution of the “</a:t>
            </a:r>
            <a:r>
              <a:rPr lang="en-US" sz="5600" baseline="0" dirty="0" err="1" smtClean="0">
                <a:latin typeface="Arial Black" pitchFamily="34" charset="0"/>
              </a:rPr>
              <a:t>conspiracist</a:t>
            </a:r>
            <a:r>
              <a:rPr lang="en-US" sz="5600" baseline="0" dirty="0" smtClean="0">
                <a:latin typeface="Arial Black" pitchFamily="34" charset="0"/>
              </a:rPr>
              <a:t> ideation” label to certain discourses and by efforts to cause certain discourses to become dominated by or associated with faulty </a:t>
            </a:r>
            <a:r>
              <a:rPr lang="en-US" sz="5600" baseline="0" dirty="0" err="1" smtClean="0">
                <a:latin typeface="Arial Black" pitchFamily="34" charset="0"/>
              </a:rPr>
              <a:t>conspiracist</a:t>
            </a:r>
            <a:r>
              <a:rPr lang="en-US" sz="5600" baseline="0" dirty="0" smtClean="0">
                <a:latin typeface="Arial Black" pitchFamily="34" charset="0"/>
              </a:rPr>
              <a:t> ideational reasoning.” </a:t>
            </a:r>
          </a:p>
          <a:p>
            <a:endParaRPr lang="en-US" sz="5600" baseline="0" dirty="0" smtClean="0">
              <a:latin typeface="Arial Black" pitchFamily="34" charset="0"/>
            </a:endParaRPr>
          </a:p>
          <a:p>
            <a:r>
              <a:rPr lang="en-US" sz="5600" baseline="0" dirty="0" smtClean="0">
                <a:latin typeface="Arial Black" pitchFamily="34" charset="0"/>
              </a:rPr>
              <a:t>“....the allegation that someone is a “conspiracy theorist” is almost always a figurative way to charge them with faulty reasoning or, at the very least, to imply skepticism of their claims.” </a:t>
            </a:r>
          </a:p>
          <a:p>
            <a:endParaRPr lang="en-US" sz="5600" baseline="0" dirty="0" smtClean="0">
              <a:latin typeface="Arial Black" pitchFamily="34" charset="0"/>
            </a:endParaRPr>
          </a:p>
          <a:p>
            <a:r>
              <a:rPr lang="en-US" sz="5600" baseline="0" dirty="0" smtClean="0">
                <a:latin typeface="Arial Black" pitchFamily="34" charset="0"/>
              </a:rPr>
              <a:t>“we have seen that </a:t>
            </a:r>
            <a:r>
              <a:rPr lang="en-US" sz="5600" baseline="0" dirty="0" err="1" smtClean="0">
                <a:latin typeface="Arial Black" pitchFamily="34" charset="0"/>
              </a:rPr>
              <a:t>Misicko</a:t>
            </a:r>
            <a:r>
              <a:rPr lang="en-US" sz="5600" baseline="0" dirty="0" smtClean="0">
                <a:latin typeface="Arial Black" pitchFamily="34" charset="0"/>
              </a:rPr>
              <a:t> often ridicules his opponents as believers in conspiracy theories related to “MK Ultra,” comparing them to believers in “UFO’s” and “Past Life Regression”  </a:t>
            </a:r>
            <a:r>
              <a:rPr lang="en-US" sz="5600" baseline="0" dirty="0" smtClean="0">
                <a:latin typeface="Arial Black" pitchFamily="34" charset="0"/>
                <a:hlinkClick r:id="rId2"/>
              </a:rPr>
              <a:t>https://danielkbuntovnik.wordpress.com/2019/04/20/cultural-gaslighting-or-falsified-history-syndrome/</a:t>
            </a:r>
            <a:r>
              <a:rPr lang="en-US" sz="5600" baseline="0" dirty="0" smtClean="0">
                <a:latin typeface="Arial Black" pitchFamily="34" charset="0"/>
              </a:rPr>
              <a: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baseline="0" dirty="0" smtClean="0">
                <a:latin typeface="Arial Black" pitchFamily="34" charset="0"/>
              </a:rPr>
              <a:t/>
            </a:r>
            <a:br>
              <a:rPr lang="en-US" b="1" baseline="0" dirty="0" smtClean="0">
                <a:latin typeface="Arial Black" pitchFamily="34" charset="0"/>
              </a:rPr>
            </a:br>
            <a:r>
              <a:rPr lang="en-US" b="1" baseline="0" dirty="0" smtClean="0">
                <a:latin typeface="Arial Black" pitchFamily="34" charset="0"/>
              </a:rPr>
              <a:t>Propaganda and Mind Control</a:t>
            </a:r>
            <a:r>
              <a:rPr lang="en-US" b="1" baseline="0" dirty="0" smtClean="0"/>
              <a:t/>
            </a:r>
            <a:br>
              <a:rPr lang="en-US" b="1" baseline="0" dirty="0" smtClean="0"/>
            </a:br>
            <a:endParaRPr lang="en-US" dirty="0"/>
          </a:p>
        </p:txBody>
      </p:sp>
      <p:sp>
        <p:nvSpPr>
          <p:cNvPr id="3" name="Content Placeholder 2"/>
          <p:cNvSpPr>
            <a:spLocks noGrp="1"/>
          </p:cNvSpPr>
          <p:nvPr>
            <p:ph idx="1"/>
          </p:nvPr>
        </p:nvSpPr>
        <p:spPr>
          <a:xfrm>
            <a:off x="457200" y="1600200"/>
            <a:ext cx="8229600" cy="4648200"/>
          </a:xfrm>
        </p:spPr>
        <p:txBody>
          <a:bodyPr>
            <a:normAutofit fontScale="25000" lnSpcReduction="20000"/>
          </a:bodyPr>
          <a:lstStyle/>
          <a:p>
            <a:endParaRPr lang="en-US" baseline="0" dirty="0" smtClean="0"/>
          </a:p>
          <a:p>
            <a:r>
              <a:rPr lang="en-US" sz="4900" b="1" baseline="0" dirty="0" smtClean="0">
                <a:latin typeface="Arial Black" pitchFamily="34" charset="0"/>
              </a:rPr>
              <a:t>Nazism - The Third Reich 1920 - 1945: </a:t>
            </a:r>
          </a:p>
          <a:p>
            <a:endParaRPr lang="en-US" sz="4900" b="1" baseline="0" dirty="0" smtClean="0">
              <a:latin typeface="Arial Black" pitchFamily="34" charset="0"/>
            </a:endParaRPr>
          </a:p>
          <a:p>
            <a:r>
              <a:rPr lang="en-US" sz="4900" baseline="0" dirty="0" smtClean="0">
                <a:latin typeface="Arial Black" pitchFamily="34" charset="0"/>
              </a:rPr>
              <a:t>“The Nazi propaganda machine exploited ordinary Germans by encouraging them to be co-producers of a false reality....</a:t>
            </a:r>
          </a:p>
          <a:p>
            <a:endParaRPr lang="en-US" sz="4900" baseline="0" dirty="0" smtClean="0">
              <a:latin typeface="Arial Black" pitchFamily="34" charset="0"/>
            </a:endParaRPr>
          </a:p>
          <a:p>
            <a:r>
              <a:rPr lang="en-US" sz="4900" baseline="0" dirty="0" smtClean="0">
                <a:latin typeface="Arial Black" pitchFamily="34" charset="0"/>
              </a:rPr>
              <a:t>Joseph Goebbels, the appointed minister of propaganda of Nazi Germany, once said: “There are two ways to make a revolution. You can blast your enemy with machine guns until he acknowledges the superiority of those holding the machine guns. That is one way. Or you can transform the nation through a revolution of the spirit…”</a:t>
            </a:r>
          </a:p>
          <a:p>
            <a:endParaRPr lang="en-US" sz="4900" baseline="0" dirty="0" smtClean="0">
              <a:latin typeface="Arial Black" pitchFamily="34" charset="0"/>
            </a:endParaRPr>
          </a:p>
          <a:p>
            <a:r>
              <a:rPr lang="en-US" sz="4900" baseline="0" dirty="0" smtClean="0">
                <a:latin typeface="Arial Black" pitchFamily="34" charset="0"/>
              </a:rPr>
              <a:t>Propaganda was the operational method of the Third Reich, the idea that projected the ideology. Hitler’s chief architect, Albert Speer, told the Nuremberg Tribunal “that what distinguished the Third Reich from all previous dictatorships was its use of all the means of communication to sustain itself and to deprive its objects of the power of independent thought.” Hitler was a magician of illusion.”....</a:t>
            </a:r>
          </a:p>
          <a:p>
            <a:endParaRPr lang="en-US" sz="4900" baseline="0" dirty="0" smtClean="0">
              <a:latin typeface="Arial Black" pitchFamily="34" charset="0"/>
            </a:endParaRPr>
          </a:p>
          <a:p>
            <a:r>
              <a:rPr lang="en-US" sz="4900" baseline="0" dirty="0" smtClean="0">
                <a:latin typeface="Arial Black" pitchFamily="34" charset="0"/>
              </a:rPr>
              <a:t>Repetition</a:t>
            </a:r>
          </a:p>
          <a:p>
            <a:r>
              <a:rPr lang="en-US" sz="4900" baseline="0" dirty="0" smtClean="0">
                <a:latin typeface="Arial Black" pitchFamily="34" charset="0"/>
              </a:rPr>
              <a:t>The essence of the Nazi propaganda method was repetition. Goebbels argued that the skill of British propagandists during the Great War resided in the fact that they used just a few powerful slogans and kept repeating them.”</a:t>
            </a:r>
          </a:p>
          <a:p>
            <a:endParaRPr lang="en-US" sz="4900" b="1" baseline="0" dirty="0" smtClean="0">
              <a:latin typeface="Arial Black" pitchFamily="34" charset="0"/>
            </a:endParaRPr>
          </a:p>
          <a:p>
            <a:r>
              <a:rPr lang="en-US" sz="4900" b="1" baseline="0" dirty="0" smtClean="0">
                <a:latin typeface="Arial Black" pitchFamily="34" charset="0"/>
              </a:rPr>
              <a:t>Enemies</a:t>
            </a:r>
          </a:p>
          <a:p>
            <a:r>
              <a:rPr lang="en-US" sz="4900" baseline="0" dirty="0" smtClean="0">
                <a:latin typeface="Arial Black" pitchFamily="34" charset="0"/>
              </a:rPr>
              <a:t>“Hitler understood, as few others had ever done, the need for the serial creation of enemies. He was a political entrepreneur possessed of the truly devastating insight that all recent enemies could eventually merge into the one super-enemy, the Jews.” </a:t>
            </a:r>
            <a:r>
              <a:rPr lang="en-US" sz="4900" baseline="0" dirty="0" smtClean="0">
                <a:latin typeface="Arial Black" pitchFamily="34" charset="0"/>
                <a:hlinkClick r:id="rId2"/>
              </a:rPr>
              <a:t>https://slate.com/news-and-politics/2017/03/how-nazi-propaganda-encouraged-the-masses-to-co-produce-a-false-reality.html</a:t>
            </a:r>
            <a:r>
              <a:rPr lang="en-US" sz="4900" baseline="0" dirty="0" smtClean="0">
                <a:latin typeface="Arial Black" pitchFamily="34" charset="0"/>
              </a:rPr>
              <a: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baseline="0" dirty="0" smtClean="0">
                <a:latin typeface="Arial Black" pitchFamily="34" charset="0"/>
              </a:rPr>
              <a:t>Propaganda and Mind Control</a:t>
            </a:r>
            <a:endParaRPr lang="en-US" dirty="0"/>
          </a:p>
        </p:txBody>
      </p:sp>
      <p:sp>
        <p:nvSpPr>
          <p:cNvPr id="3" name="Content Placeholder 2"/>
          <p:cNvSpPr>
            <a:spLocks noGrp="1"/>
          </p:cNvSpPr>
          <p:nvPr>
            <p:ph idx="1"/>
          </p:nvPr>
        </p:nvSpPr>
        <p:spPr/>
        <p:txBody>
          <a:bodyPr>
            <a:normAutofit fontScale="55000" lnSpcReduction="20000"/>
          </a:bodyPr>
          <a:lstStyle/>
          <a:p>
            <a:endParaRPr lang="en-US" baseline="0" dirty="0" smtClean="0"/>
          </a:p>
          <a:p>
            <a:r>
              <a:rPr lang="en-US" b="1" baseline="0" dirty="0" smtClean="0">
                <a:latin typeface="Arial Black" pitchFamily="34" charset="0"/>
              </a:rPr>
              <a:t>Modern American Right Wing Political Movement - 2016 - 2020:</a:t>
            </a:r>
          </a:p>
          <a:p>
            <a:endParaRPr lang="en-US" baseline="0" dirty="0" smtClean="0">
              <a:latin typeface="Arial Black" pitchFamily="34" charset="0"/>
            </a:endParaRPr>
          </a:p>
          <a:p>
            <a:r>
              <a:rPr lang="en-US" baseline="0" dirty="0" smtClean="0">
                <a:latin typeface="Arial Black" pitchFamily="34" charset="0"/>
              </a:rPr>
              <a:t>Fox News is Donald Trump's 'De Facto Ministry of Truth,' Ex-CIA Analyst Says</a:t>
            </a:r>
          </a:p>
          <a:p>
            <a:endParaRPr lang="en-US" baseline="0" dirty="0" smtClean="0">
              <a:latin typeface="Arial Black" pitchFamily="34" charset="0"/>
            </a:endParaRPr>
          </a:p>
          <a:p>
            <a:r>
              <a:rPr lang="en-US" baseline="0" dirty="0" smtClean="0">
                <a:latin typeface="Arial Black" pitchFamily="34" charset="0"/>
              </a:rPr>
              <a:t>"With Fox News covering his back with the Republican base, he has a fighting chance, because he has something no other president in American history has ever had at his disposal—a servile propaganda operation," Taylor said.</a:t>
            </a:r>
          </a:p>
          <a:p>
            <a:endParaRPr lang="en-US" baseline="0" dirty="0" smtClean="0">
              <a:latin typeface="Arial Black" pitchFamily="34" charset="0"/>
            </a:endParaRPr>
          </a:p>
          <a:p>
            <a:r>
              <a:rPr lang="en-US" baseline="0" dirty="0" smtClean="0">
                <a:latin typeface="Arial Black" pitchFamily="34" charset="0"/>
              </a:rPr>
              <a:t>Trump has made his appreciation of Fox News well known. The president regularly compliments the conservative network while bashing competitors including CNN and MSNBC.” </a:t>
            </a:r>
          </a:p>
          <a:p>
            <a:r>
              <a:rPr lang="en-US" baseline="0" dirty="0" smtClean="0">
                <a:latin typeface="Arial Black" pitchFamily="34" charset="0"/>
                <a:hlinkClick r:id="rId2"/>
              </a:rPr>
              <a:t>https://www.newsweek.com/fox-news-donald-trumps-ministry-truth-cia-analyst-1378208</a:t>
            </a:r>
            <a:r>
              <a:rPr lang="en-US" baseline="0" dirty="0" smtClean="0">
                <a:latin typeface="Arial Black" pitchFamily="34" charset="0"/>
              </a:rPr>
              <a:t>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5302</Words>
  <Application>Microsoft Office PowerPoint</Application>
  <PresentationFormat>On-screen Show (4:3)</PresentationFormat>
  <Paragraphs>299</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Misinformation Campaigns Against Survivors - Neil Brick </vt:lpstr>
      <vt:lpstr> Neil Brick is a survivor of ritual abuse and mind control. </vt:lpstr>
      <vt:lpstr>Negative Social Movements  </vt:lpstr>
      <vt:lpstr> Origins </vt:lpstr>
      <vt:lpstr> Misinformation and Propaganda: </vt:lpstr>
      <vt:lpstr>Misinformation and Propaganda:</vt:lpstr>
      <vt:lpstr>Misinformation and Propaganda:</vt:lpstr>
      <vt:lpstr> Propaganda and Mind Control </vt:lpstr>
      <vt:lpstr>Propaganda and Mind Control</vt:lpstr>
      <vt:lpstr>Propaganda and Mind Control</vt:lpstr>
      <vt:lpstr>Propaganda and Mind Control</vt:lpstr>
      <vt:lpstr>Bullying</vt:lpstr>
      <vt:lpstr> Hate Speech and Hate Groups (including anti-Semitism) </vt:lpstr>
      <vt:lpstr>Hate Speech and Hate Groups (including anti-Semitism)</vt:lpstr>
      <vt:lpstr>Hate Speech and Hate Groups (including anti-Semitism)</vt:lpstr>
      <vt:lpstr>Hate Speech and Hate Groups (including anti-Semitism)</vt:lpstr>
      <vt:lpstr>Hate Speech and Hate Groups (including anti-Semitism)</vt:lpstr>
      <vt:lpstr>Harassment</vt:lpstr>
      <vt:lpstr>Harassment</vt:lpstr>
      <vt:lpstr>Harassment</vt:lpstr>
      <vt:lpstr>Pseudoscience</vt:lpstr>
      <vt:lpstr>Pseudoscience</vt:lpstr>
      <vt:lpstr>Pseudoscience</vt:lpstr>
      <vt:lpstr>Pseudoscience</vt:lpstr>
      <vt:lpstr> Conclusions </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Neil</dc:creator>
  <cp:lastModifiedBy>Neil</cp:lastModifiedBy>
  <cp:revision>66</cp:revision>
  <dcterms:created xsi:type="dcterms:W3CDTF">2020-02-20T04:21:36Z</dcterms:created>
  <dcterms:modified xsi:type="dcterms:W3CDTF">2020-03-05T05:11:03Z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